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66" r:id="rId3"/>
    <p:sldId id="260" r:id="rId4"/>
    <p:sldId id="289" r:id="rId5"/>
    <p:sldId id="261" r:id="rId6"/>
    <p:sldId id="262" r:id="rId7"/>
    <p:sldId id="258" r:id="rId8"/>
    <p:sldId id="257" r:id="rId9"/>
    <p:sldId id="267" r:id="rId10"/>
    <p:sldId id="268" r:id="rId11"/>
    <p:sldId id="269" r:id="rId12"/>
    <p:sldId id="271" r:id="rId13"/>
    <p:sldId id="274" r:id="rId14"/>
    <p:sldId id="273" r:id="rId15"/>
    <p:sldId id="272" r:id="rId16"/>
    <p:sldId id="276" r:id="rId17"/>
    <p:sldId id="277" r:id="rId18"/>
    <p:sldId id="278" r:id="rId19"/>
    <p:sldId id="279" r:id="rId20"/>
    <p:sldId id="280" r:id="rId21"/>
    <p:sldId id="286" r:id="rId22"/>
    <p:sldId id="283" r:id="rId23"/>
    <p:sldId id="282" r:id="rId24"/>
    <p:sldId id="284" r:id="rId25"/>
    <p:sldId id="287" r:id="rId26"/>
    <p:sldId id="288" r:id="rId27"/>
    <p:sldId id="290" r:id="rId28"/>
    <p:sldId id="29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901E2-D443-41E1-8E96-CD09EE77FE9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60BDF0-EF44-4BC6-A547-5B817DDF4448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bg1"/>
              </a:solidFill>
            </a:rPr>
            <a:t>Содействие горизонтальной профессиональной коммуникации, с целью эффективного использования ресурсов образовательных учреждений</a:t>
          </a:r>
          <a:endParaRPr lang="ru-RU" sz="1800" dirty="0">
            <a:solidFill>
              <a:schemeClr val="bg1"/>
            </a:solidFill>
          </a:endParaRPr>
        </a:p>
      </dgm:t>
    </dgm:pt>
    <dgm:pt modelId="{A0258D97-F9F2-4205-B757-C3E40CB00EB0}" type="parTrans" cxnId="{B5249418-C21C-4665-9EA1-E5740CAEF6AE}">
      <dgm:prSet/>
      <dgm:spPr/>
      <dgm:t>
        <a:bodyPr/>
        <a:lstStyle/>
        <a:p>
          <a:endParaRPr lang="ru-RU"/>
        </a:p>
      </dgm:t>
    </dgm:pt>
    <dgm:pt modelId="{693D4721-7FEB-465D-8396-B81F6623BCC4}" type="sibTrans" cxnId="{B5249418-C21C-4665-9EA1-E5740CAEF6AE}">
      <dgm:prSet/>
      <dgm:spPr/>
      <dgm:t>
        <a:bodyPr/>
        <a:lstStyle/>
        <a:p>
          <a:endParaRPr lang="ru-RU"/>
        </a:p>
      </dgm:t>
    </dgm:pt>
    <dgm:pt modelId="{B2F69003-3F93-4B45-A0D2-729BDB684A15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bg1"/>
              </a:solidFill>
            </a:rPr>
            <a:t>Популяризация фестивального и конкурсного движения как средства активизации творческого потенциала педагогов всех образовательных областей</a:t>
          </a:r>
          <a:endParaRPr lang="ru-RU" sz="1800" dirty="0">
            <a:solidFill>
              <a:schemeClr val="bg1"/>
            </a:solidFill>
          </a:endParaRPr>
        </a:p>
      </dgm:t>
    </dgm:pt>
    <dgm:pt modelId="{70391AB8-A7D7-41E3-A8F9-000971FF15DB}" type="parTrans" cxnId="{D49155AD-D75B-46D6-8140-BA4F79CE196C}">
      <dgm:prSet/>
      <dgm:spPr/>
      <dgm:t>
        <a:bodyPr/>
        <a:lstStyle/>
        <a:p>
          <a:endParaRPr lang="ru-RU"/>
        </a:p>
      </dgm:t>
    </dgm:pt>
    <dgm:pt modelId="{E751253D-A0F6-455B-916C-7FD7CDFFD30F}" type="sibTrans" cxnId="{D49155AD-D75B-46D6-8140-BA4F79CE196C}">
      <dgm:prSet/>
      <dgm:spPr/>
      <dgm:t>
        <a:bodyPr/>
        <a:lstStyle/>
        <a:p>
          <a:endParaRPr lang="ru-RU"/>
        </a:p>
      </dgm:t>
    </dgm:pt>
    <dgm:pt modelId="{F214F352-7E2A-4BFF-A3A6-526AC84C43E0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bg1"/>
              </a:solidFill>
            </a:rPr>
            <a:t>Информационное сопровождение через создание сайта Ассоциации, личных авторских страниц, в том числе с использованием информационно-коммуникативных технологий</a:t>
          </a:r>
          <a:endParaRPr lang="ru-RU" sz="1800" dirty="0">
            <a:solidFill>
              <a:schemeClr val="bg1"/>
            </a:solidFill>
          </a:endParaRPr>
        </a:p>
      </dgm:t>
    </dgm:pt>
    <dgm:pt modelId="{D1A9DC62-C849-43B1-A6AD-4CBEEFBB4CBB}" type="parTrans" cxnId="{E81B6670-5D19-47BC-A9CA-4531656F48C9}">
      <dgm:prSet/>
      <dgm:spPr/>
      <dgm:t>
        <a:bodyPr/>
        <a:lstStyle/>
        <a:p>
          <a:endParaRPr lang="ru-RU"/>
        </a:p>
      </dgm:t>
    </dgm:pt>
    <dgm:pt modelId="{302C5E0E-31C3-4674-B56A-B797C16458EE}" type="sibTrans" cxnId="{E81B6670-5D19-47BC-A9CA-4531656F48C9}">
      <dgm:prSet/>
      <dgm:spPr/>
      <dgm:t>
        <a:bodyPr/>
        <a:lstStyle/>
        <a:p>
          <a:endParaRPr lang="ru-RU"/>
        </a:p>
      </dgm:t>
    </dgm:pt>
    <dgm:pt modelId="{98D9A830-A225-4815-8DE6-0BE8CEE2D877}" type="pres">
      <dgm:prSet presAssocID="{259901E2-D443-41E1-8E96-CD09EE77FE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889FD5-E7B5-40E7-8DCC-8843AC940BDE}" type="pres">
      <dgm:prSet presAssocID="{259901E2-D443-41E1-8E96-CD09EE77FE91}" presName="arrow" presStyleLbl="bgShp" presStyleIdx="0" presStyleCnt="1" custScaleX="117647" custLinFactNeighborX="123"/>
      <dgm:spPr/>
    </dgm:pt>
    <dgm:pt modelId="{DC843EB2-AA66-4673-9E23-C44EB3011647}" type="pres">
      <dgm:prSet presAssocID="{259901E2-D443-41E1-8E96-CD09EE77FE91}" presName="linearProcess" presStyleCnt="0"/>
      <dgm:spPr/>
    </dgm:pt>
    <dgm:pt modelId="{43D5A7DF-43F7-4811-B33B-F27C8B6762EB}" type="pres">
      <dgm:prSet presAssocID="{7060BDF0-EF44-4BC6-A547-5B817DDF4448}" presName="textNode" presStyleLbl="node1" presStyleIdx="0" presStyleCnt="3" custScaleY="104090" custLinFactNeighborX="-1297" custLinFactNeighborY="-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8A054-1585-4678-9948-8D3EE9CB08A2}" type="pres">
      <dgm:prSet presAssocID="{693D4721-7FEB-465D-8396-B81F6623BCC4}" presName="sibTrans" presStyleCnt="0"/>
      <dgm:spPr/>
    </dgm:pt>
    <dgm:pt modelId="{F7717440-2BE6-4E0D-A509-4CF2EAFCEC7C}" type="pres">
      <dgm:prSet presAssocID="{B2F69003-3F93-4B45-A0D2-729BDB684A15}" presName="textNode" presStyleLbl="node1" presStyleIdx="1" presStyleCnt="3" custScaleY="101026" custLinFactX="67231" custLinFactNeighborX="100000" custLinFactNeighborY="-2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3B0FF-4FF3-490A-AF84-47BF31E19263}" type="pres">
      <dgm:prSet presAssocID="{E751253D-A0F6-455B-916C-7FD7CDFFD30F}" presName="sibTrans" presStyleCnt="0"/>
      <dgm:spPr/>
    </dgm:pt>
    <dgm:pt modelId="{90CF0682-3621-4DEF-87F6-FB6E716B1FA8}" type="pres">
      <dgm:prSet presAssocID="{F214F352-7E2A-4BFF-A3A6-526AC84C43E0}" presName="textNode" presStyleLbl="node1" presStyleIdx="2" presStyleCnt="3" custScaleY="112061" custLinFactX="-103377" custLinFactNeighborX="-2000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010B31-AAB1-4FA2-AE61-4A77872D5928}" type="presOf" srcId="{B2F69003-3F93-4B45-A0D2-729BDB684A15}" destId="{F7717440-2BE6-4E0D-A509-4CF2EAFCEC7C}" srcOrd="0" destOrd="0" presId="urn:microsoft.com/office/officeart/2005/8/layout/hProcess9"/>
    <dgm:cxn modelId="{B5249418-C21C-4665-9EA1-E5740CAEF6AE}" srcId="{259901E2-D443-41E1-8E96-CD09EE77FE91}" destId="{7060BDF0-EF44-4BC6-A547-5B817DDF4448}" srcOrd="0" destOrd="0" parTransId="{A0258D97-F9F2-4205-B757-C3E40CB00EB0}" sibTransId="{693D4721-7FEB-465D-8396-B81F6623BCC4}"/>
    <dgm:cxn modelId="{D49155AD-D75B-46D6-8140-BA4F79CE196C}" srcId="{259901E2-D443-41E1-8E96-CD09EE77FE91}" destId="{B2F69003-3F93-4B45-A0D2-729BDB684A15}" srcOrd="1" destOrd="0" parTransId="{70391AB8-A7D7-41E3-A8F9-000971FF15DB}" sibTransId="{E751253D-A0F6-455B-916C-7FD7CDFFD30F}"/>
    <dgm:cxn modelId="{E81B6670-5D19-47BC-A9CA-4531656F48C9}" srcId="{259901E2-D443-41E1-8E96-CD09EE77FE91}" destId="{F214F352-7E2A-4BFF-A3A6-526AC84C43E0}" srcOrd="2" destOrd="0" parTransId="{D1A9DC62-C849-43B1-A6AD-4CBEEFBB4CBB}" sibTransId="{302C5E0E-31C3-4674-B56A-B797C16458EE}"/>
    <dgm:cxn modelId="{DB63287E-863D-4203-8EB7-B6015B1C6CF3}" type="presOf" srcId="{7060BDF0-EF44-4BC6-A547-5B817DDF4448}" destId="{43D5A7DF-43F7-4811-B33B-F27C8B6762EB}" srcOrd="0" destOrd="0" presId="urn:microsoft.com/office/officeart/2005/8/layout/hProcess9"/>
    <dgm:cxn modelId="{91A8E3D0-A38C-4113-AD90-0279D8D9044B}" type="presOf" srcId="{259901E2-D443-41E1-8E96-CD09EE77FE91}" destId="{98D9A830-A225-4815-8DE6-0BE8CEE2D877}" srcOrd="0" destOrd="0" presId="urn:microsoft.com/office/officeart/2005/8/layout/hProcess9"/>
    <dgm:cxn modelId="{6C4001D7-554B-40E1-B47B-7C4F41687083}" type="presOf" srcId="{F214F352-7E2A-4BFF-A3A6-526AC84C43E0}" destId="{90CF0682-3621-4DEF-87F6-FB6E716B1FA8}" srcOrd="0" destOrd="0" presId="urn:microsoft.com/office/officeart/2005/8/layout/hProcess9"/>
    <dgm:cxn modelId="{4D699D75-3C71-4A7E-BA3A-016107E94F8C}" type="presParOf" srcId="{98D9A830-A225-4815-8DE6-0BE8CEE2D877}" destId="{3D889FD5-E7B5-40E7-8DCC-8843AC940BDE}" srcOrd="0" destOrd="0" presId="urn:microsoft.com/office/officeart/2005/8/layout/hProcess9"/>
    <dgm:cxn modelId="{02F2F951-2BE9-441B-8C63-3A556DA119F3}" type="presParOf" srcId="{98D9A830-A225-4815-8DE6-0BE8CEE2D877}" destId="{DC843EB2-AA66-4673-9E23-C44EB3011647}" srcOrd="1" destOrd="0" presId="urn:microsoft.com/office/officeart/2005/8/layout/hProcess9"/>
    <dgm:cxn modelId="{1FF6D7A6-7354-4152-9E39-D242F006DDED}" type="presParOf" srcId="{DC843EB2-AA66-4673-9E23-C44EB3011647}" destId="{43D5A7DF-43F7-4811-B33B-F27C8B6762EB}" srcOrd="0" destOrd="0" presId="urn:microsoft.com/office/officeart/2005/8/layout/hProcess9"/>
    <dgm:cxn modelId="{DBFA5154-1230-40F6-926C-82DCAE6FA3E8}" type="presParOf" srcId="{DC843EB2-AA66-4673-9E23-C44EB3011647}" destId="{13B8A054-1585-4678-9948-8D3EE9CB08A2}" srcOrd="1" destOrd="0" presId="urn:microsoft.com/office/officeart/2005/8/layout/hProcess9"/>
    <dgm:cxn modelId="{173F8317-2346-4A1E-AAF5-250EB20430E5}" type="presParOf" srcId="{DC843EB2-AA66-4673-9E23-C44EB3011647}" destId="{F7717440-2BE6-4E0D-A509-4CF2EAFCEC7C}" srcOrd="2" destOrd="0" presId="urn:microsoft.com/office/officeart/2005/8/layout/hProcess9"/>
    <dgm:cxn modelId="{1C8E32B9-7F4E-432B-B66B-2F6B4569938F}" type="presParOf" srcId="{DC843EB2-AA66-4673-9E23-C44EB3011647}" destId="{8403B0FF-4FF3-490A-AF84-47BF31E19263}" srcOrd="3" destOrd="0" presId="urn:microsoft.com/office/officeart/2005/8/layout/hProcess9"/>
    <dgm:cxn modelId="{C3776860-0727-488E-9930-F73D79135414}" type="presParOf" srcId="{DC843EB2-AA66-4673-9E23-C44EB3011647}" destId="{90CF0682-3621-4DEF-87F6-FB6E716B1FA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89FD5-E7B5-40E7-8DCC-8843AC940BDE}">
      <dsp:nvSpPr>
        <dsp:cNvPr id="0" name=""/>
        <dsp:cNvSpPr/>
      </dsp:nvSpPr>
      <dsp:spPr>
        <a:xfrm>
          <a:off x="6" y="0"/>
          <a:ext cx="12191993" cy="6858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5A7DF-43F7-4811-B33B-F27C8B6762EB}">
      <dsp:nvSpPr>
        <dsp:cNvPr id="0" name=""/>
        <dsp:cNvSpPr/>
      </dsp:nvSpPr>
      <dsp:spPr>
        <a:xfrm>
          <a:off x="0" y="1988051"/>
          <a:ext cx="3657600" cy="2855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</a:rPr>
            <a:t>Содействие горизонтальной профессиональной коммуникации, с целью эффективного использования ресурсов образовательных учреждений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139389" y="2127440"/>
        <a:ext cx="3378822" cy="2576618"/>
      </dsp:txXfrm>
    </dsp:sp>
    <dsp:sp modelId="{F7717440-2BE6-4E0D-A509-4CF2EAFCEC7C}">
      <dsp:nvSpPr>
        <dsp:cNvPr id="0" name=""/>
        <dsp:cNvSpPr/>
      </dsp:nvSpPr>
      <dsp:spPr>
        <a:xfrm>
          <a:off x="7335841" y="1967642"/>
          <a:ext cx="3657600" cy="2771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</a:rPr>
            <a:t>Популяризация фестивального и конкурсного движения как средства активизации творческого потенциала педагогов всех образовательных областей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7471127" y="2102928"/>
        <a:ext cx="3387028" cy="2500773"/>
      </dsp:txXfrm>
    </dsp:sp>
    <dsp:sp modelId="{90CF0682-3621-4DEF-87F6-FB6E716B1FA8}">
      <dsp:nvSpPr>
        <dsp:cNvPr id="0" name=""/>
        <dsp:cNvSpPr/>
      </dsp:nvSpPr>
      <dsp:spPr>
        <a:xfrm>
          <a:off x="3534082" y="1891971"/>
          <a:ext cx="3657600" cy="30740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</a:rPr>
            <a:t>Информационное сопровождение через создание сайта Ассоциации, личных авторских страниц, в том числе с использованием информационно-коммуникативных технологий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3684145" y="2042034"/>
        <a:ext cx="3357474" cy="27739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37FA7-EC27-4FED-9BFE-4FBC8985C0B2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1CAD4-8C6B-4279-9FFE-982487451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52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1CAD4-8C6B-4279-9FFE-9824874517F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409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1CAD4-8C6B-4279-9FFE-9824874517F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303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1CAD4-8C6B-4279-9FFE-9824874517F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790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1CAD4-8C6B-4279-9FFE-9824874517F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66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69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605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017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93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317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34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875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58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66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78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82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413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121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01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33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57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963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64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87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367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7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03AA7-734D-4A8D-85A5-39D5B9081093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CD481-4FD1-4D8C-8665-8D83CE99F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66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36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</a:rPr>
              <a:t>Ресурсный центр </a:t>
            </a:r>
            <a:br>
              <a:rPr lang="ru-RU" sz="6600" b="1" dirty="0" smtClean="0">
                <a:solidFill>
                  <a:srgbClr val="C00000"/>
                </a:solidFill>
              </a:rPr>
            </a:br>
            <a:r>
              <a:rPr lang="ru-RU" sz="6600" b="1" dirty="0" smtClean="0">
                <a:solidFill>
                  <a:srgbClr val="C00000"/>
                </a:solidFill>
              </a:rPr>
              <a:t>«Культурологический форум» </a:t>
            </a:r>
            <a:br>
              <a:rPr lang="ru-RU" sz="6600" b="1" dirty="0" smtClean="0">
                <a:solidFill>
                  <a:srgbClr val="C00000"/>
                </a:solidFill>
              </a:rPr>
            </a:br>
            <a:r>
              <a:rPr lang="ru-RU" sz="6600" b="1" dirty="0" smtClean="0">
                <a:solidFill>
                  <a:srgbClr val="C00000"/>
                </a:solidFill>
              </a:rPr>
              <a:t>как фактор повышения методической активности педагогов образовательной области «Искусство»</a:t>
            </a:r>
            <a:endParaRPr lang="ru-RU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6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0311" y="0"/>
            <a:ext cx="5959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Детские образовательные игры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424" y="464955"/>
            <a:ext cx="95761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Региональный чемпионата по изобразительному искусству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«Искрящийся мир» </a:t>
            </a:r>
            <a:r>
              <a:rPr lang="ru-RU" sz="2800" dirty="0" smtClean="0"/>
              <a:t>(</a:t>
            </a:r>
            <a:r>
              <a:rPr lang="en-US" sz="2800" dirty="0" err="1" smtClean="0"/>
              <a:t>onlint</a:t>
            </a:r>
            <a:r>
              <a:rPr lang="ru-RU" sz="2800" dirty="0" err="1" smtClean="0"/>
              <a:t>е+очно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6809" y="4824415"/>
            <a:ext cx="5633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Миссия:</a:t>
            </a:r>
          </a:p>
          <a:p>
            <a:r>
              <a:rPr lang="ru-RU" sz="2400" dirty="0" smtClean="0"/>
              <a:t>«Создание условий для формирования, сохранения и укрупнения традиционных российских духовно-нравственных ценностей у обучающихся».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80689" y="1543304"/>
            <a:ext cx="641131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Цель: </a:t>
            </a:r>
          </a:p>
          <a:p>
            <a:r>
              <a:rPr lang="ru-RU" sz="2400" dirty="0" smtClean="0"/>
              <a:t>Творческое развитие личности детей, обмен творческими достижениями</a:t>
            </a:r>
          </a:p>
          <a:p>
            <a:endParaRPr lang="ru-RU" sz="2400" dirty="0" smtClean="0"/>
          </a:p>
          <a:p>
            <a:r>
              <a:rPr lang="ru-RU" sz="2400" dirty="0" smtClean="0"/>
              <a:t>Задачи:</a:t>
            </a:r>
          </a:p>
          <a:p>
            <a:r>
              <a:rPr lang="ru-RU" sz="2400" dirty="0" smtClean="0"/>
              <a:t>•Формировать патриотические чувства к Родине, к родному краю.</a:t>
            </a:r>
          </a:p>
          <a:p>
            <a:r>
              <a:rPr lang="ru-RU" sz="2400" dirty="0" smtClean="0"/>
              <a:t>•Формировать у учащихся мотивацию к познанию, творчеству, уважения к труду</a:t>
            </a:r>
          </a:p>
          <a:p>
            <a:r>
              <a:rPr lang="ru-RU" sz="2400" dirty="0" smtClean="0"/>
              <a:t>•Стимулировать различные виды и формы индивидуальной и групповой деятельности </a:t>
            </a:r>
          </a:p>
          <a:p>
            <a:r>
              <a:rPr lang="ru-RU" sz="2400" dirty="0" smtClean="0"/>
              <a:t>•Способствовать активизации культурно – эстетического развития учащихся. 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36" y="1419062"/>
            <a:ext cx="4540471" cy="340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1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оворина\Desktop\5581155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6"/>
          <a:stretch/>
        </p:blipFill>
        <p:spPr bwMode="auto">
          <a:xfrm>
            <a:off x="0" y="23712"/>
            <a:ext cx="12192000" cy="683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Говорина\Desktop\csm_Bez-imeni-1_8923fb_4e190a7b3f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416" y1="64323" x2="0" y2="62370"/>
                        <a14:foregroundMark x1="0" y1="62370" x2="7775" y2="62240"/>
                        <a14:foregroundMark x1="25478" y1="89453" x2="20933" y2="88151"/>
                        <a14:foregroundMark x1="23923" y1="88281" x2="23923" y2="88281"/>
                        <a14:foregroundMark x1="23804" y1="87370" x2="14474" y2="86979"/>
                        <a14:foregroundMark x1="14593" y1="87500" x2="14115" y2="88542"/>
                        <a14:foregroundMark x1="14833" y1="86979" x2="14474" y2="88151"/>
                        <a14:foregroundMark x1="598" y1="62630" x2="598" y2="61458"/>
                        <a14:foregroundMark x1="359" y1="63151" x2="359" y2="63151"/>
                        <a14:foregroundMark x1="1316" y1="63021" x2="1316" y2="63021"/>
                        <a14:foregroundMark x1="2392" y1="63021" x2="2392" y2="63021"/>
                        <a14:foregroundMark x1="3708" y1="63021" x2="3708" y2="63021"/>
                        <a14:foregroundMark x1="4187" y1="63021" x2="4665" y2="63021"/>
                        <a14:foregroundMark x1="5622" y1="63021" x2="5981" y2="63021"/>
                        <a14:foregroundMark x1="7775" y1="63281" x2="7775" y2="63281"/>
                        <a14:foregroundMark x1="2990" y1="61849" x2="2990" y2="61849"/>
                        <a14:foregroundMark x1="2512" y1="61979" x2="2512" y2="61979"/>
                        <a14:foregroundMark x1="23325" y1="96615" x2="23325" y2="96615"/>
                        <a14:foregroundMark x1="24402" y1="95833" x2="24402" y2="95833"/>
                        <a14:foregroundMark x1="26435" y1="95833" x2="26435" y2="95833"/>
                        <a14:foregroundMark x1="26675" y1="96224" x2="26675" y2="96224"/>
                        <a14:foregroundMark x1="28708" y1="96484" x2="28708" y2="96484"/>
                        <a14:foregroundMark x1="29067" y1="96484" x2="29067" y2="96484"/>
                        <a14:foregroundMark x1="30263" y1="96615" x2="30263" y2="96615"/>
                        <a14:foregroundMark x1="30981" y1="96745" x2="30981" y2="96745"/>
                        <a14:foregroundMark x1="31220" y1="96745" x2="31220" y2="96745"/>
                        <a14:foregroundMark x1="32416" y1="96745" x2="32416" y2="96745"/>
                        <a14:foregroundMark x1="33254" y1="96354" x2="33254" y2="96354"/>
                        <a14:foregroundMark x1="33852" y1="96224" x2="33852" y2="96224"/>
                        <a14:foregroundMark x1="33134" y1="95052" x2="33134" y2="95052"/>
                        <a14:foregroundMark x1="31938" y1="95052" x2="31938" y2="95052"/>
                        <a14:foregroundMark x1="30981" y1="95052" x2="30981" y2="95052"/>
                        <a14:foregroundMark x1="29067" y1="95052" x2="29067" y2="95052"/>
                        <a14:foregroundMark x1="27512" y1="95052" x2="27512" y2="95052"/>
                        <a14:foregroundMark x1="26914" y1="94922" x2="26914" y2="94922"/>
                        <a14:foregroundMark x1="26914" y1="94922" x2="26914" y2="94922"/>
                        <a14:foregroundMark x1="26555" y1="94922" x2="26555" y2="94922"/>
                        <a14:foregroundMark x1="26077" y1="94922" x2="26077" y2="94922"/>
                        <a14:foregroundMark x1="25718" y1="94922" x2="25359" y2="94922"/>
                        <a14:foregroundMark x1="23565" y1="96745" x2="23565" y2="96745"/>
                        <a14:foregroundMark x1="26316" y1="92708" x2="26316" y2="92708"/>
                        <a14:foregroundMark x1="26316" y1="92708" x2="26316" y2="92708"/>
                        <a14:foregroundMark x1="20215" y1="85026" x2="20215" y2="85026"/>
                        <a14:foregroundMark x1="20574" y1="84896" x2="20574" y2="84896"/>
                        <a14:foregroundMark x1="21172" y1="85156" x2="21172" y2="85156"/>
                        <a14:foregroundMark x1="21531" y1="85417" x2="21531" y2="85417"/>
                        <a14:foregroundMark x1="27751" y1="45313" x2="27751" y2="45313"/>
                        <a14:foregroundMark x1="28110" y1="44531" x2="28110" y2="44531"/>
                        <a14:foregroundMark x1="44378" y1="97526" x2="44378" y2="97526"/>
                        <a14:foregroundMark x1="45574" y1="96875" x2="45574" y2="96875"/>
                        <a14:foregroundMark x1="47847" y1="97135" x2="47847" y2="97135"/>
                        <a14:foregroundMark x1="48684" y1="97526" x2="48684" y2="97526"/>
                        <a14:foregroundMark x1="48684" y1="97135" x2="48684" y2="97135"/>
                        <a14:foregroundMark x1="48565" y1="96615" x2="48565" y2="96615"/>
                        <a14:foregroundMark x1="48565" y1="96484" x2="48565" y2="96484"/>
                        <a14:foregroundMark x1="46890" y1="96224" x2="46890" y2="96224"/>
                        <a14:foregroundMark x1="46651" y1="96224" x2="46651" y2="96224"/>
                        <a14:foregroundMark x1="45096" y1="95833" x2="45096" y2="95833"/>
                        <a14:foregroundMark x1="45096" y1="95833" x2="45096" y2="95833"/>
                      </a14:backgroundRemoval>
                    </a14:imgEffect>
                    <a14:imgEffect>
                      <a14:artisticPlasticWrap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3619495"/>
            <a:ext cx="4219737" cy="3192898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3102" y="5494156"/>
            <a:ext cx="1418897" cy="1340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5976" y="0"/>
            <a:ext cx="6206266" cy="8535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6331" y="1081961"/>
            <a:ext cx="118556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Формирования условий для осознания учащимся своей принадлежности к российскому народу, общности через погружение в культурную эпоху, вовлечение в процесс создания на этапах игры реалий прошлого.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•Создавать условия для пропаганды культурного наследия прошлого, формировать представления о культурных традициях народов России;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•Знакомить детей с национальными культурными особенностями своего этноса, с культурой народов, живущих рядом; с древними сибирскими преданиями и 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мифами.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Выявлять талантливых детей и педагогов, с цель</a:t>
            </a:r>
            <a:r>
              <a:rPr lang="ru-RU" sz="2400" dirty="0" smtClean="0"/>
              <a:t>ю привлечения их к исследовательской и проектной работе;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977462" y="506072"/>
            <a:ext cx="92522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Региональная длительная образовательная детская этнографическая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игра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«Я-Сибиряк!»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(заочно, очно,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554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0311" y="0"/>
            <a:ext cx="5959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Детские образовательные игры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64955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Региональный танцевальный флешмоб </a:t>
            </a:r>
            <a:r>
              <a:rPr lang="ru-RU" sz="2800" b="1" dirty="0">
                <a:solidFill>
                  <a:srgbClr val="C00000"/>
                </a:solidFill>
              </a:rPr>
              <a:t>«Держи ритм!»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dirty="0" smtClean="0"/>
              <a:t>«</a:t>
            </a:r>
            <a:r>
              <a:rPr lang="ru-RU" sz="2800" dirty="0"/>
              <a:t>Вместе мы – большая сила, вместе мы – страна Россия</a:t>
            </a:r>
            <a:r>
              <a:rPr lang="ru-RU" sz="2800" dirty="0" smtClean="0"/>
              <a:t>!»</a:t>
            </a:r>
            <a:r>
              <a:rPr lang="en-US" sz="2800" dirty="0"/>
              <a:t> (</a:t>
            </a:r>
            <a:r>
              <a:rPr lang="en-US" sz="2800" dirty="0" err="1"/>
              <a:t>onlint</a:t>
            </a:r>
            <a:r>
              <a:rPr lang="ru-RU" sz="2800" dirty="0" err="1"/>
              <a:t>е+очно</a:t>
            </a:r>
            <a:r>
              <a:rPr lang="ru-RU" sz="2800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15503" y="1527299"/>
            <a:ext cx="50764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Цель:</a:t>
            </a:r>
          </a:p>
          <a:p>
            <a:r>
              <a:rPr lang="ru-RU" sz="2400" dirty="0"/>
              <a:t> Воспитание у детей нравственно-патриотических чувств любви к Родине, уважения к культуре, искусству, народов, проживающих </a:t>
            </a:r>
            <a:endParaRPr lang="ru-RU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территории России; умение отразить свои чувства в </a:t>
            </a:r>
            <a:r>
              <a:rPr lang="ru-RU" sz="2400" dirty="0" smtClean="0"/>
              <a:t>танце.</a:t>
            </a:r>
          </a:p>
          <a:p>
            <a:endParaRPr lang="ru-RU" sz="24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5226784"/>
            <a:ext cx="120037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Пропагандировать танцевальные виды творчества, умение работать в команде;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Формирование нравственных и духовных ценностей;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Популяризация совместной деятельности сотрудников, родителей и их детей;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Содействовать социализации обучающихся через вовлечение в разновозрастные группы.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83" y="2491127"/>
            <a:ext cx="3483427" cy="266437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25526" y="2768925"/>
            <a:ext cx="2331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ДСКВ № 73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Ангарск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485" y="1315958"/>
            <a:ext cx="3773595" cy="28301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83632" y="1514685"/>
            <a:ext cx="2894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«Гимназия № 8» г. Ангарск</a:t>
            </a:r>
          </a:p>
        </p:txBody>
      </p:sp>
    </p:spTree>
    <p:extLst>
      <p:ext uri="{BB962C8B-B14F-4D97-AF65-F5344CB8AC3E}">
        <p14:creationId xmlns:p14="http://schemas.microsoft.com/office/powerpoint/2010/main" val="245212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0311" y="0"/>
            <a:ext cx="5959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Детские образовательные игры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4203" y="458650"/>
            <a:ext cx="85347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Региональный хоровой флешмоб </a:t>
            </a:r>
            <a:r>
              <a:rPr lang="ru-RU" sz="2800" b="1" dirty="0">
                <a:solidFill>
                  <a:srgbClr val="C00000"/>
                </a:solidFill>
              </a:rPr>
              <a:t>«Споёмте, друзья!»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38999" y="1366032"/>
            <a:ext cx="46370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Цель:</a:t>
            </a:r>
          </a:p>
          <a:p>
            <a:r>
              <a:rPr lang="ru-RU" sz="2400" dirty="0"/>
              <a:t>Формирование и развитие у учащихся патриотического сознания и активной гражданской позиции, направленных на воспитание личности, сопричастной к истории и культуре своей страны, готовой к участию в делах на благо Родины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572" y="4919008"/>
            <a:ext cx="121184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Задачи:</a:t>
            </a:r>
          </a:p>
          <a:p>
            <a:r>
              <a:rPr lang="ru-RU" sz="2400" dirty="0" smtClean="0"/>
              <a:t>•Формировать </a:t>
            </a:r>
            <a:r>
              <a:rPr lang="ru-RU" sz="2400" dirty="0"/>
              <a:t>духовно-нравственные ценности;</a:t>
            </a:r>
          </a:p>
          <a:p>
            <a:r>
              <a:rPr lang="ru-RU" sz="2400" dirty="0" smtClean="0"/>
              <a:t>•Развивать </a:t>
            </a:r>
            <a:r>
              <a:rPr lang="ru-RU" sz="2400" dirty="0"/>
              <a:t>творческие способности учащихся на примере жизни и деятельности творческих людей родного края, страны;</a:t>
            </a:r>
          </a:p>
          <a:p>
            <a:r>
              <a:rPr lang="ru-RU" sz="2400" dirty="0" smtClean="0"/>
              <a:t>•Создавать </a:t>
            </a:r>
            <a:r>
              <a:rPr lang="ru-RU" sz="2400" dirty="0"/>
              <a:t>условия для совместной деятельности педагогов, родителей и их детей;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6" y="914671"/>
            <a:ext cx="3373821" cy="25303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0207" y="924189"/>
            <a:ext cx="2447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д/с «Сказка» г. Тайшет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0"/>
          <a:stretch/>
        </p:blipFill>
        <p:spPr>
          <a:xfrm>
            <a:off x="3647742" y="1066958"/>
            <a:ext cx="3927542" cy="22569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119" y="3097365"/>
            <a:ext cx="3956968" cy="22257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534534" y="4919008"/>
            <a:ext cx="226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г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Шелехов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88523" y="1088583"/>
            <a:ext cx="2894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«Гимназия № 8» г. Ангарск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954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" t="7063" r="7944" b="12702"/>
          <a:stretch/>
        </p:blipFill>
        <p:spPr>
          <a:xfrm>
            <a:off x="7543428" y="3925226"/>
            <a:ext cx="4525447" cy="27549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40353"/>
            <a:ext cx="9806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 марафон педагогических и методических событий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«Культурологический форум» </a:t>
            </a:r>
            <a:r>
              <a:rPr lang="ru-RU" sz="2000" dirty="0">
                <a:solidFill>
                  <a:srgbClr val="C00000"/>
                </a:solidFill>
              </a:rPr>
              <a:t>имени В.И. Говориной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9" r="17242"/>
          <a:stretch/>
        </p:blipFill>
        <p:spPr>
          <a:xfrm>
            <a:off x="9806152" y="184623"/>
            <a:ext cx="2259724" cy="24533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1101574"/>
            <a:ext cx="119635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Цели: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Содействие повышению профессионального мастерства и </a:t>
            </a:r>
            <a:r>
              <a:rPr lang="ru-RU" sz="2400" dirty="0" smtClean="0"/>
              <a:t>престижа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труда педагогов предметов искусства и дополнительного образования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области культурно-эстетического  образования;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Формирование компетентностной культуры педагога, инициирование </a:t>
            </a:r>
            <a:r>
              <a:rPr lang="ru-RU" sz="2400" dirty="0" smtClean="0"/>
              <a:t>деятельности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через содействие горизонтальной профессиональной коммуникации в области </a:t>
            </a:r>
            <a:endParaRPr lang="ru-RU" sz="2400" dirty="0" smtClean="0"/>
          </a:p>
          <a:p>
            <a:r>
              <a:rPr lang="ru-RU" sz="2400" dirty="0" smtClean="0"/>
              <a:t>искусства </a:t>
            </a:r>
            <a:r>
              <a:rPr lang="ru-RU" sz="2400" dirty="0"/>
              <a:t>и </a:t>
            </a:r>
            <a:r>
              <a:rPr lang="ru-RU" sz="2400" dirty="0" smtClean="0"/>
              <a:t>культуры</a:t>
            </a:r>
            <a:r>
              <a:rPr lang="ru-RU" sz="2400" dirty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" y="3779230"/>
            <a:ext cx="101004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 Задачи</a:t>
            </a:r>
            <a:r>
              <a:rPr lang="ru-RU" sz="2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Проводить </a:t>
            </a:r>
            <a:r>
              <a:rPr lang="ru-RU" sz="2400" dirty="0"/>
              <a:t>методическую работу, как фактор непрерывного </a:t>
            </a:r>
            <a:endParaRPr lang="ru-RU" sz="2400" dirty="0" smtClean="0"/>
          </a:p>
          <a:p>
            <a:r>
              <a:rPr lang="ru-RU" sz="2400" dirty="0" smtClean="0"/>
              <a:t>Повышения профессионального </a:t>
            </a:r>
            <a:r>
              <a:rPr lang="ru-RU" sz="2400" dirty="0"/>
              <a:t>мастерства педагогов.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Обновлять </a:t>
            </a:r>
            <a:r>
              <a:rPr lang="ru-RU" sz="2400" dirty="0"/>
              <a:t>информационную </a:t>
            </a:r>
            <a:r>
              <a:rPr lang="ru-RU" sz="2400" dirty="0" smtClean="0"/>
              <a:t>деятельность</a:t>
            </a:r>
            <a:r>
              <a:rPr lang="ru-RU" sz="2400" dirty="0"/>
              <a:t>:</a:t>
            </a:r>
            <a:r>
              <a:rPr lang="ru-RU" sz="2400" dirty="0" smtClean="0"/>
              <a:t> </a:t>
            </a:r>
            <a:r>
              <a:rPr lang="ru-RU" sz="2400" dirty="0"/>
              <a:t>выявлять </a:t>
            </a:r>
            <a:endParaRPr lang="ru-RU" sz="2400" dirty="0" smtClean="0"/>
          </a:p>
          <a:p>
            <a:r>
              <a:rPr lang="ru-RU" sz="2400" dirty="0" smtClean="0"/>
              <a:t>педагогов</a:t>
            </a:r>
            <a:r>
              <a:rPr lang="ru-RU" sz="2400" dirty="0"/>
              <a:t>, </a:t>
            </a:r>
            <a:r>
              <a:rPr lang="ru-RU" sz="2400" dirty="0" smtClean="0"/>
              <a:t>достигших высокого </a:t>
            </a:r>
            <a:r>
              <a:rPr lang="ru-RU" sz="2400" dirty="0"/>
              <a:t>уровня </a:t>
            </a:r>
            <a:r>
              <a:rPr lang="ru-RU" sz="2400" dirty="0" smtClean="0"/>
              <a:t>профессиональной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компетентности и распространять их инновационный </a:t>
            </a:r>
            <a:endParaRPr lang="ru-RU" sz="2400" dirty="0" smtClean="0"/>
          </a:p>
          <a:p>
            <a:r>
              <a:rPr lang="ru-RU" sz="2400" dirty="0" smtClean="0"/>
              <a:t>педагогический </a:t>
            </a:r>
            <a:r>
              <a:rPr lang="ru-RU" sz="2400" dirty="0"/>
              <a:t>опыт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Развивать </a:t>
            </a:r>
            <a:r>
              <a:rPr lang="ru-RU" sz="2400" dirty="0"/>
              <a:t>конкурсное движение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08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4593" y="0"/>
            <a:ext cx="120974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 марафон педагогических и методических событий «Культурологический форум» 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ru-RU" sz="2000" dirty="0" smtClean="0">
                <a:solidFill>
                  <a:srgbClr val="C00000"/>
                </a:solidFill>
              </a:rPr>
              <a:t>имени </a:t>
            </a:r>
            <a:r>
              <a:rPr lang="ru-RU" sz="2000" dirty="0">
                <a:solidFill>
                  <a:srgbClr val="C00000"/>
                </a:solidFill>
              </a:rPr>
              <a:t>В.И. Говориной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005105"/>
            <a:ext cx="1219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Марафон педагогических и </a:t>
            </a:r>
            <a:r>
              <a:rPr lang="ru-RU" sz="3200" dirty="0"/>
              <a:t>методических событий </a:t>
            </a:r>
            <a:r>
              <a:rPr lang="ru-RU" sz="3200" dirty="0" smtClean="0"/>
              <a:t>«</a:t>
            </a:r>
            <a:r>
              <a:rPr lang="ru-RU" sz="3200" dirty="0"/>
              <a:t>Культурологический форум» имени В.И. Говориной является инновационной </a:t>
            </a:r>
            <a:r>
              <a:rPr lang="ru-RU" sz="3200" dirty="0" smtClean="0"/>
              <a:t>формой работы </a:t>
            </a:r>
            <a:r>
              <a:rPr lang="ru-RU" sz="3200" dirty="0"/>
              <a:t>в образовательной области «Искусство», объединяющей следующие направления</a:t>
            </a:r>
          </a:p>
          <a:p>
            <a:r>
              <a:rPr lang="ru-RU" sz="3200" dirty="0"/>
              <a:t>деятельности: </a:t>
            </a:r>
          </a:p>
          <a:p>
            <a:r>
              <a:rPr lang="ru-RU" sz="3200" dirty="0" smtClean="0"/>
              <a:t>•</a:t>
            </a:r>
            <a:r>
              <a:rPr lang="ru-RU" sz="3200" dirty="0"/>
              <a:t>	конкурсное движение </a:t>
            </a:r>
          </a:p>
          <a:p>
            <a:r>
              <a:rPr lang="ru-RU" sz="3200" dirty="0"/>
              <a:t>•	повышение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346940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Региональный конкурс педагогического мастерства «Культурологический форум» </a:t>
            </a:r>
          </a:p>
          <a:p>
            <a:pPr algn="ctr"/>
            <a:r>
              <a:rPr lang="ru-RU" sz="2400" dirty="0"/>
              <a:t>имени В.И. Говориной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Конкурсное педагогическое движение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6634" y="1200330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Миссия</a:t>
            </a:r>
            <a:r>
              <a:rPr lang="ru-RU" dirty="0"/>
              <a:t>:</a:t>
            </a:r>
          </a:p>
          <a:p>
            <a:r>
              <a:rPr lang="ru-RU" dirty="0"/>
              <a:t>Способствовать обмену опытом педагогов с активной жизненной и социальной позицией, нестандартным мышлением, творческими подходом к обучению и воспитанию подрастающего поколения</a:t>
            </a:r>
          </a:p>
          <a:p>
            <a:endParaRPr lang="ru-RU" dirty="0"/>
          </a:p>
          <a:p>
            <a:r>
              <a:rPr lang="ru-RU" dirty="0" smtClean="0"/>
              <a:t>Цель</a:t>
            </a:r>
            <a:r>
              <a:rPr lang="ru-RU" dirty="0"/>
              <a:t>:</a:t>
            </a:r>
          </a:p>
          <a:p>
            <a:r>
              <a:rPr lang="ru-RU" dirty="0"/>
              <a:t>Создание условий для трансляции педагогического опыта, образовательных технологий, результативных практик обучения, развития, воспитания обучающихся по предметной области «Искусство», гуманитарных дисциплин.</a:t>
            </a:r>
          </a:p>
          <a:p>
            <a:endParaRPr lang="ru-RU" dirty="0"/>
          </a:p>
          <a:p>
            <a:r>
              <a:rPr lang="ru-RU" dirty="0" smtClean="0"/>
              <a:t>Задачи</a:t>
            </a:r>
            <a:r>
              <a:rPr lang="ru-RU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Способствовать </a:t>
            </a:r>
            <a:r>
              <a:rPr lang="ru-RU" dirty="0"/>
              <a:t>эффективной деловой коммуникации участников Конкурса и установлению, развитию </a:t>
            </a:r>
            <a:r>
              <a:rPr lang="ru-RU" dirty="0" smtClean="0"/>
              <a:t>сетевых</a:t>
            </a:r>
          </a:p>
          <a:p>
            <a:r>
              <a:rPr lang="ru-RU" dirty="0" smtClean="0"/>
              <a:t>партнерских </a:t>
            </a:r>
            <a:r>
              <a:rPr lang="ru-RU" dirty="0"/>
              <a:t>связей между образовательными организациями через привлечения участников разных регионов </a:t>
            </a:r>
            <a:endParaRPr lang="ru-RU" dirty="0" smtClean="0"/>
          </a:p>
          <a:p>
            <a:r>
              <a:rPr lang="ru-RU" dirty="0" smtClean="0"/>
              <a:t>Иркутской </a:t>
            </a:r>
            <a:r>
              <a:rPr lang="ru-RU" dirty="0"/>
              <a:t>области.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Проводить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методическую работу, как фактор непрерывного повышения профессионального мастерства педагогов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оказать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значение созидательной работы педагогов по сохранению и развитию отечественной культуры, формированию духовной культуры подрастающего поколения.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88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94593"/>
            <a:ext cx="12192000" cy="6702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Методическая тема </a:t>
            </a:r>
            <a:r>
              <a:rPr lang="ru-RU" sz="2500" dirty="0" smtClean="0">
                <a:ea typeface="Calibri" panose="020F0502020204030204" pitchFamily="34" charset="0"/>
                <a:cs typeface="Calibri" panose="020F0502020204030204" pitchFamily="34" charset="0"/>
              </a:rPr>
              <a:t>Конкурса 2025-2026 уч. г. :  </a:t>
            </a:r>
            <a:endParaRPr lang="ru-RU" sz="25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500" b="1" dirty="0">
                <a:ea typeface="Calibri" panose="020F0502020204030204" pitchFamily="34" charset="0"/>
                <a:cs typeface="Calibri" panose="020F0502020204030204" pitchFamily="34" charset="0"/>
              </a:rPr>
              <a:t>«Метапредметный подход к обучению и воспитанию подрастающего поколения в условиях, обновленных ФГОС и ФООП».</a:t>
            </a:r>
            <a:endParaRPr lang="ru-RU" sz="25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500" dirty="0" smtClean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Конкурс   </a:t>
            </a:r>
            <a:r>
              <a:rPr lang="ru-RU" sz="2500" dirty="0" smtClean="0">
                <a:ea typeface="Calibri" panose="020F0502020204030204" pitchFamily="34" charset="0"/>
                <a:cs typeface="Calibri" panose="020F0502020204030204" pitchFamily="34" charset="0"/>
              </a:rPr>
              <a:t>проводился 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по модулям, которые представлены тематическими блоками: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Модуль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. Общепедагогический:</a:t>
            </a: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Блок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 «Мое педагогическое кредо» (реклама своего вида деятельности)</a:t>
            </a: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Блок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II 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Творческий тандем  </a:t>
            </a: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Блок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III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 Методические разработки педагогических работников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Модуль II.  Студенческий (педагогические колледжи, ВУЗы)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Блок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 Методические разработки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Модуль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III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. Профессиональные отраслевые испытания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Блок I Лучший в профессии: хореограф; концертмейстер; аккомпаниатор; хормейстер; руководитель оркестра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Модуль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IV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. Для работников образовательной области «Искусство»  </a:t>
            </a:r>
          </a:p>
          <a:p>
            <a:pPr marL="342900" marR="71755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Блок </a:t>
            </a:r>
            <a:r>
              <a:rPr lang="en-US" sz="2500" dirty="0"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ru-RU" sz="2500" dirty="0">
                <a:ea typeface="Calibri" panose="020F0502020204030204" pitchFamily="34" charset="0"/>
                <a:cs typeface="Calibri" panose="020F0502020204030204" pitchFamily="34" charset="0"/>
              </a:rPr>
              <a:t>Лучший концертный номер</a:t>
            </a:r>
            <a:endParaRPr lang="ru-RU" sz="2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25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314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900" indent="-469900" algn="just">
              <a:lnSpc>
                <a:spcPct val="115000"/>
              </a:lnSpc>
              <a:spcAft>
                <a:spcPts val="0"/>
              </a:spcAft>
              <a:tabLst>
                <a:tab pos="927100" algn="l"/>
              </a:tabLst>
            </a:pPr>
            <a:r>
              <a:rPr lang="ru-RU" sz="2400" b="1" dirty="0">
                <a:ea typeface="Calibri" panose="020F0502020204030204" pitchFamily="34" charset="0"/>
              </a:rPr>
              <a:t>Авторские конкурсы:</a:t>
            </a:r>
            <a:endParaRPr lang="ru-RU" sz="2400" dirty="0"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ea typeface="Calibri" panose="020F0502020204030204" pitchFamily="34" charset="0"/>
              </a:rPr>
              <a:t>«Моё педагогическое кредо» (Реклама своего вида деятельности)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ea typeface="Calibri" panose="020F0502020204030204" pitchFamily="34" charset="0"/>
              </a:rPr>
              <a:t>«Жизнь после уроков» (Реклама хобби)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ea typeface="Calibri" panose="020F0502020204030204" pitchFamily="34" charset="0"/>
              </a:rPr>
              <a:t>Творческий тандем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ea typeface="Calibri" panose="020F0502020204030204" pitchFamily="34" charset="0"/>
              </a:rPr>
              <a:t>Сохранение народных традиций в жизни современного человека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ea typeface="Calibri" panose="020F0502020204030204" pitchFamily="34" charset="0"/>
              </a:rPr>
              <a:t>Профессиональные отраслевые конкурсы (Лучший в профессии) – хореографы; хормейстеры, руководитель оркестра, руководитель школьного оркестра, концертмейстер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ea typeface="Calibri" panose="020F0502020204030204" pitchFamily="34" charset="0"/>
              </a:rPr>
              <a:t>Дистанционный конкурс методических разработок студентов педагогических колледжей, институтов.</a:t>
            </a:r>
            <a:endParaRPr lang="ru-RU" sz="24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44" b="8811"/>
          <a:stretch/>
        </p:blipFill>
        <p:spPr>
          <a:xfrm>
            <a:off x="0" y="4183117"/>
            <a:ext cx="4950374" cy="233329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015" y="4272560"/>
            <a:ext cx="3447393" cy="25855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048" y="3846785"/>
            <a:ext cx="4014952" cy="301121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9930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5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prstClr val="black"/>
                </a:solidFill>
              </a:rPr>
              <a:t>Региональный конкурс педагогического мастерства «Культурологический форум»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</a:rPr>
              <a:t>имени В.И. Говориной </a:t>
            </a:r>
          </a:p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Методические события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8014" y="1200329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ea typeface="+mj-ea"/>
                <a:cs typeface="+mj-cs"/>
              </a:rPr>
              <a:t>Методическая школа «Мастера говорят</a:t>
            </a:r>
            <a:r>
              <a:rPr lang="ru-RU" sz="2400" b="1" kern="0" dirty="0" smtClean="0">
                <a:solidFill>
                  <a:prstClr val="black"/>
                </a:solidFill>
                <a:ea typeface="+mj-ea"/>
                <a:cs typeface="+mj-cs"/>
              </a:rPr>
              <a:t>»   </a:t>
            </a:r>
            <a:r>
              <a:rPr lang="ru-RU" sz="2400" kern="0" dirty="0" smtClean="0">
                <a:solidFill>
                  <a:prstClr val="black"/>
                </a:solidFill>
                <a:ea typeface="+mj-ea"/>
                <a:cs typeface="+mj-cs"/>
              </a:rPr>
              <a:t>(школа </a:t>
            </a: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мастер-классов и семинаров)</a:t>
            </a:r>
            <a:endParaRPr kumimoji="0" lang="ru-RU" sz="24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31161"/>
            <a:ext cx="1211842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Задачи</a:t>
            </a:r>
            <a:r>
              <a:rPr lang="ru-RU" sz="2000" dirty="0" smtClean="0"/>
              <a:t>:  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Способствовать эффективной деловой коммуникации участников Конкурса </a:t>
            </a:r>
            <a:r>
              <a:rPr lang="ru-RU" sz="2000" dirty="0" smtClean="0"/>
              <a:t>и</a:t>
            </a:r>
          </a:p>
          <a:p>
            <a:r>
              <a:rPr lang="ru-RU" sz="2000" dirty="0" smtClean="0"/>
              <a:t>установлению</a:t>
            </a:r>
            <a:r>
              <a:rPr lang="ru-RU" sz="2000" dirty="0"/>
              <a:t>, развитию </a:t>
            </a:r>
            <a:r>
              <a:rPr lang="ru-RU" sz="2000" dirty="0" smtClean="0"/>
              <a:t>сетевых партнерских </a:t>
            </a:r>
            <a:r>
              <a:rPr lang="ru-RU" sz="2000" dirty="0"/>
              <a:t>связей между образовательными организациями через привлечения участников разных регионов </a:t>
            </a:r>
            <a:r>
              <a:rPr lang="ru-RU" sz="2000" dirty="0" smtClean="0"/>
              <a:t>Иркутской </a:t>
            </a:r>
            <a:r>
              <a:rPr lang="ru-RU" sz="2000" dirty="0"/>
              <a:t>области.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 Организовать в рамках Конкурса повышение квалификации учителей музыки </a:t>
            </a:r>
            <a:r>
              <a:rPr lang="ru-RU" sz="2000" dirty="0" smtClean="0"/>
              <a:t>и</a:t>
            </a:r>
          </a:p>
          <a:p>
            <a:r>
              <a:rPr lang="ru-RU" sz="2000" dirty="0" smtClean="0"/>
              <a:t>преподавателей дополнительного образования </a:t>
            </a:r>
            <a:r>
              <a:rPr lang="ru-RU" sz="2000" dirty="0"/>
              <a:t>предметной области «Искусство», гуманитарных дисциплин через участие в Круглом </a:t>
            </a:r>
            <a:r>
              <a:rPr lang="ru-RU" sz="2000" dirty="0" smtClean="0"/>
              <a:t>столе;  </a:t>
            </a: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Поддержать </a:t>
            </a:r>
            <a:r>
              <a:rPr lang="ru-RU" sz="2000" dirty="0"/>
              <a:t>индивидуальную инициативу преподавателей, направленную на применение в </a:t>
            </a:r>
            <a:r>
              <a:rPr lang="ru-RU" sz="2000" dirty="0" smtClean="0"/>
              <a:t>учебном</a:t>
            </a:r>
          </a:p>
          <a:p>
            <a:r>
              <a:rPr lang="ru-RU" sz="2000" dirty="0" smtClean="0"/>
              <a:t>процессе </a:t>
            </a:r>
            <a:r>
              <a:rPr lang="ru-RU" sz="2000" dirty="0"/>
              <a:t>инновационных образовательных технологий, в том числе для работы с детьми с ОВЗ через демонстрацию авторского опыта участников методической школы мастер-классов и семинаров «Мастера говорят»;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687" y="4504740"/>
            <a:ext cx="4846740" cy="23532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09036"/>
            <a:ext cx="4871126" cy="19874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8900" y="4382809"/>
            <a:ext cx="2085013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7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76" y="73572"/>
            <a:ext cx="9398588" cy="1555228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Цель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219" name="Rectangle 1"/>
          <p:cNvSpPr>
            <a:spLocks noChangeArrowheads="1"/>
          </p:cNvSpPr>
          <p:nvPr/>
        </p:nvSpPr>
        <p:spPr bwMode="auto">
          <a:xfrm>
            <a:off x="0" y="1685048"/>
            <a:ext cx="121920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rgbClr val="E66C7D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E66C7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6BB76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4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Разработка и реализация качественно новой модели методического и творческого общения педагогов на муниципальном уровне, основанном на принципах сетевого взаимодействия предметных, метапредметных  и надпредметных творческих центров на базе МАОУ «Гимназия №8» г. Ангарск. </a:t>
            </a:r>
          </a:p>
        </p:txBody>
      </p:sp>
    </p:spTree>
    <p:extLst>
      <p:ext uri="{BB962C8B-B14F-4D97-AF65-F5344CB8AC3E}">
        <p14:creationId xmlns:p14="http://schemas.microsoft.com/office/powerpoint/2010/main" val="103374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423248"/>
              </p:ext>
            </p:extLst>
          </p:nvPr>
        </p:nvGraphicFramePr>
        <p:xfrm>
          <a:off x="0" y="455884"/>
          <a:ext cx="12192000" cy="6402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64862878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7413653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45701896"/>
                    </a:ext>
                  </a:extLst>
                </a:gridCol>
              </a:tblGrid>
              <a:tr h="33440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Ф.И.О.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должность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ОУ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583561"/>
                  </a:ext>
                </a:extLst>
              </a:tr>
              <a:tr h="12160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Норманова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Татьяна Константиновна,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Соколова Ирина Олеговна – «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Психолого-педагогические проблемы взаимодействия педагога, родителя и ребёнка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» практический семинар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музыкальный руководитель, психолог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музыкальный руководитель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МБДОУ №127 "Берёзка"  г. Иркутск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16901"/>
                  </a:ext>
                </a:extLst>
              </a:tr>
              <a:tr h="768035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Григорьева Ольга Валерьевна </a:t>
                      </a:r>
                      <a:r>
                        <a:rPr lang="ru-RU" sz="1400" b="0" dirty="0" smtClean="0"/>
                        <a:t>-</a:t>
                      </a:r>
                      <a:r>
                        <a:rPr lang="ru-RU" sz="1400" b="0" baseline="0" dirty="0" smtClean="0"/>
                        <a:t> </a:t>
                      </a:r>
                      <a:r>
                        <a:rPr lang="ru-RU" sz="1400" i="1" baseline="0" dirty="0" smtClean="0"/>
                        <a:t>«</a:t>
                      </a:r>
                      <a:r>
                        <a:rPr lang="ru-RU" sz="1400" i="1" dirty="0" smtClean="0"/>
                        <a:t>Педагогический конкурс, как условие….»</a:t>
                      </a:r>
                    </a:p>
                    <a:p>
                      <a:r>
                        <a:rPr lang="ru-RU" sz="1400" b="1" dirty="0" smtClean="0"/>
                        <a:t>семинар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учитель истории, методист»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00" dirty="0" smtClean="0"/>
                        <a:t>МБУ ДПО «Центр обеспечения развития образования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00" dirty="0" smtClean="0"/>
                        <a:t>МАОУ «Гимназия № 8» г. Ангарск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8940589"/>
                  </a:ext>
                </a:extLst>
              </a:tr>
              <a:tr h="8917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Беляева Ирина Викторовна -</a:t>
                      </a:r>
                      <a:endParaRPr lang="ru-RU" sz="1400" i="1" dirty="0" smtClean="0"/>
                    </a:p>
                    <a:p>
                      <a:r>
                        <a:rPr lang="ru-RU" sz="1400" i="1" dirty="0" smtClean="0"/>
                        <a:t>«Детский музыкальный театр»</a:t>
                      </a:r>
                    </a:p>
                    <a:p>
                      <a:r>
                        <a:rPr lang="ru-RU" sz="1400" i="1" dirty="0" smtClean="0"/>
                        <a:t>музыкального театра» </a:t>
                      </a:r>
                      <a:r>
                        <a:rPr lang="ru-RU" sz="1400" dirty="0" smtClean="0"/>
                        <a:t>-</a:t>
                      </a:r>
                      <a:r>
                        <a:rPr lang="ru-RU" sz="1400" b="1" dirty="0" smtClean="0"/>
                        <a:t>мастер-класс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педагог – методист, хормейстер, преподаватель вокальных и театральных дисциплин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Центр Искусств им. К. Самарина  г. Шелехов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1278313"/>
                  </a:ext>
                </a:extLst>
              </a:tr>
              <a:tr h="3191882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Старостенко Татьяна Александровна ,</a:t>
                      </a:r>
                    </a:p>
                    <a:p>
                      <a:r>
                        <a:rPr lang="ru-RU" sz="1400" b="1" dirty="0" smtClean="0"/>
                        <a:t>Старостенко Олег Петрович – </a:t>
                      </a:r>
                      <a:r>
                        <a:rPr lang="ru-RU" sz="1400" b="0" dirty="0" smtClean="0"/>
                        <a:t>«Поём играя» - </a:t>
                      </a:r>
                    </a:p>
                    <a:p>
                      <a:r>
                        <a:rPr lang="ru-RU" sz="1400" b="1" dirty="0" smtClean="0"/>
                        <a:t>мастер-класс</a:t>
                      </a:r>
                      <a:r>
                        <a:rPr lang="ru-RU" sz="1400" b="0" dirty="0" smtClean="0"/>
                        <a:t> 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Щербакова </a:t>
                      </a:r>
                      <a:r>
                        <a:rPr lang="ru-RU" sz="1400" b="1" dirty="0" err="1" smtClean="0"/>
                        <a:t>Гаянэ</a:t>
                      </a:r>
                      <a:r>
                        <a:rPr lang="ru-RU" sz="1400" b="1" dirty="0" smtClean="0"/>
                        <a:t> Михайловна </a:t>
                      </a:r>
                      <a:r>
                        <a:rPr lang="ru-RU" sz="1400" b="0" dirty="0" smtClean="0"/>
                        <a:t>–</a:t>
                      </a:r>
                    </a:p>
                    <a:p>
                      <a:r>
                        <a:rPr lang="ru-RU" sz="1400" b="0" dirty="0" smtClean="0"/>
                        <a:t> «Опыт работы ТЦ «Малых сценических форм театра» ассоциация педагогов «СО_ДЕЙСТВИЕ»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семинар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педагог дополнительного образования</a:t>
                      </a:r>
                    </a:p>
                    <a:p>
                      <a:r>
                        <a:rPr lang="ru-RU" sz="1400" b="0" dirty="0" smtClean="0"/>
                        <a:t>Концертмейстер, педагог дополнительного образования</a:t>
                      </a:r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r>
                        <a:rPr lang="ru-RU" sz="1400" b="0" dirty="0" smtClean="0"/>
                        <a:t>зам. директора по ОМР, педагог дополнительного образования </a:t>
                      </a:r>
                      <a:endParaRPr lang="ru-RU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/>
                        <a:t>СОШ № 4, МБУДО </a:t>
                      </a:r>
                      <a:r>
                        <a:rPr lang="ru-RU" sz="1400" b="0" dirty="0" err="1" smtClean="0"/>
                        <a:t>ДТДиМ</a:t>
                      </a:r>
                      <a:r>
                        <a:rPr lang="ru-RU" sz="1400" b="0" dirty="0" smtClean="0"/>
                        <a:t> г. Ангарск</a:t>
                      </a:r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endParaRPr lang="ru-RU" sz="1400" b="0" dirty="0" smtClean="0"/>
                    </a:p>
                    <a:p>
                      <a:r>
                        <a:rPr lang="ru-RU" sz="1400" b="0" dirty="0" smtClean="0"/>
                        <a:t>МАУ ДО АГО «Молодёжный центр « Перспектива» г. Ангарск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097237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1530" y="-24419"/>
            <a:ext cx="121604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Методическая школа «Мастера говорят»   (школа мастер-классов и семинаров</a:t>
            </a:r>
            <a:r>
              <a:rPr lang="ru-RU" b="1" dirty="0" smtClean="0"/>
              <a:t>) 2019- 2020</a:t>
            </a:r>
            <a:endParaRPr lang="ru-RU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461436"/>
              </p:ext>
            </p:extLst>
          </p:nvPr>
        </p:nvGraphicFramePr>
        <p:xfrm>
          <a:off x="21021" y="6080235"/>
          <a:ext cx="12192000" cy="777765"/>
        </p:xfrm>
        <a:graphic>
          <a:graphicData uri="http://schemas.openxmlformats.org/drawingml/2006/table">
            <a:tbl>
              <a:tblPr/>
              <a:tblGrid>
                <a:gridCol w="8117499">
                  <a:extLst>
                    <a:ext uri="{9D8B030D-6E8A-4147-A177-3AD203B41FA5}">
                      <a16:colId xmlns:a16="http://schemas.microsoft.com/office/drawing/2014/main" val="3238885680"/>
                    </a:ext>
                  </a:extLst>
                </a:gridCol>
                <a:gridCol w="4074501">
                  <a:extLst>
                    <a:ext uri="{9D8B030D-6E8A-4147-A177-3AD203B41FA5}">
                      <a16:colId xmlns:a16="http://schemas.microsoft.com/office/drawing/2014/main" val="1151709089"/>
                    </a:ext>
                  </a:extLst>
                </a:gridCol>
              </a:tblGrid>
              <a:tr h="77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Клевцова</a:t>
                      </a:r>
                      <a:r>
                        <a:rPr lang="ru-RU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Оксана Борисовна 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-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i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«М</a:t>
                      </a:r>
                      <a:r>
                        <a:rPr lang="ru-RU" sz="1400" i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етоды </a:t>
                      </a:r>
                      <a:r>
                        <a:rPr lang="ru-RU" sz="1400" i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 формы работы с детьми с </a:t>
                      </a:r>
                      <a:r>
                        <a:rPr lang="ru-RU" sz="1400" i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ОВЗ» </a:t>
                      </a: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–           учитель русского языка и литературы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практический семинар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892" marR="50892" marT="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СОШ № 6 г. Ангарск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892" marR="50892" marT="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3084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2572"/>
              </p:ext>
            </p:extLst>
          </p:nvPr>
        </p:nvGraphicFramePr>
        <p:xfrm>
          <a:off x="31531" y="4393325"/>
          <a:ext cx="12170980" cy="798785"/>
        </p:xfrm>
        <a:graphic>
          <a:graphicData uri="http://schemas.openxmlformats.org/drawingml/2006/table">
            <a:tbl>
              <a:tblPr/>
              <a:tblGrid>
                <a:gridCol w="12170980">
                  <a:extLst>
                    <a:ext uri="{9D8B030D-6E8A-4147-A177-3AD203B41FA5}">
                      <a16:colId xmlns:a16="http://schemas.microsoft.com/office/drawing/2014/main" val="2682436856"/>
                    </a:ext>
                  </a:extLst>
                </a:gridCol>
              </a:tblGrid>
              <a:tr h="798785">
                <a:tc>
                  <a:txBody>
                    <a:bodyPr/>
                    <a:lstStyle/>
                    <a:p>
                      <a:r>
                        <a:rPr lang="ru-RU" sz="1400" b="1" dirty="0" err="1" smtClean="0"/>
                        <a:t>Жилякова</a:t>
                      </a:r>
                      <a:r>
                        <a:rPr lang="ru-RU" sz="1400" b="1" dirty="0" smtClean="0"/>
                        <a:t> Лариса Михайловна  - «»                                 </a:t>
                      </a:r>
                      <a:r>
                        <a:rPr lang="ru-RU" sz="1400" b="0" dirty="0" smtClean="0"/>
                        <a:t>хореограф, педагог дополнительного образования     СОШ № 4 г. Ангарск</a:t>
                      </a:r>
                    </a:p>
                    <a:p>
                      <a:r>
                        <a:rPr lang="ru-RU" sz="1400" b="0" dirty="0" smtClean="0"/>
                        <a:t>  Хореография в школе – качество, доступность и</a:t>
                      </a:r>
                    </a:p>
                    <a:p>
                      <a:r>
                        <a:rPr lang="ru-RU" sz="1400" b="0" dirty="0" smtClean="0"/>
                        <a:t> взаимодействие.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256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05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1944" y="0"/>
            <a:ext cx="114983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Методическая школа «Мастера говорят»   (школа мастер-классов и семинаров</a:t>
            </a:r>
            <a:r>
              <a:rPr lang="ru-RU" sz="2000" b="1" dirty="0" smtClean="0"/>
              <a:t>) 2021-2022</a:t>
            </a:r>
            <a:endParaRPr lang="ru-RU" sz="2000" b="1" dirty="0"/>
          </a:p>
          <a:p>
            <a:pPr algn="ctr"/>
            <a:r>
              <a:rPr lang="ru-RU" sz="2000" b="1" dirty="0" smtClean="0"/>
              <a:t>2021 </a:t>
            </a:r>
            <a:r>
              <a:rPr lang="ru-RU" sz="2000" b="1" dirty="0"/>
              <a:t>- 2022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701601"/>
              </p:ext>
            </p:extLst>
          </p:nvPr>
        </p:nvGraphicFramePr>
        <p:xfrm>
          <a:off x="0" y="309091"/>
          <a:ext cx="12192000" cy="6656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64862878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7413653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45701896"/>
                    </a:ext>
                  </a:extLst>
                </a:gridCol>
              </a:tblGrid>
              <a:tr h="26944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Ф.И.О.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должность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smtClean="0">
                          <a:solidFill>
                            <a:schemeClr val="tx1"/>
                          </a:solidFill>
                        </a:rPr>
                        <a:t>ОУ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583561"/>
                  </a:ext>
                </a:extLst>
              </a:tr>
              <a:tr h="7185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Косотурова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Наталья Сергеевна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kumimoji="0" lang="ru-RU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«Технологическая сущность одаренности детей»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практический семинар                                                                        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преподаватель психологии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ГБПОУ ИО «Черемховский педагогический колледж»  </a:t>
                      </a: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г. Черемхово</a:t>
                      </a:r>
                      <a:endParaRPr lang="ru-RU" sz="1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16901"/>
                  </a:ext>
                </a:extLst>
              </a:tr>
              <a:tr h="718511">
                <a:tc>
                  <a:txBody>
                    <a:bodyPr/>
                    <a:lstStyle/>
                    <a:p>
                      <a:r>
                        <a:rPr lang="ru-RU" sz="1400" b="1" dirty="0" err="1" smtClean="0"/>
                        <a:t>Гантимурова</a:t>
                      </a:r>
                      <a:r>
                        <a:rPr lang="ru-RU" sz="1400" b="1" dirty="0" smtClean="0"/>
                        <a:t> Марина </a:t>
                      </a:r>
                      <a:r>
                        <a:rPr lang="ru-RU" sz="1400" b="1" dirty="0" err="1" smtClean="0"/>
                        <a:t>Гурамовна</a:t>
                      </a:r>
                      <a:r>
                        <a:rPr lang="ru-RU" sz="1400" b="1" dirty="0" smtClean="0"/>
                        <a:t> - </a:t>
                      </a:r>
                      <a:r>
                        <a:rPr lang="ru-RU" sz="1400" b="0" i="1" dirty="0" smtClean="0"/>
                        <a:t>«Современные педагогические технологии» </a:t>
                      </a:r>
                      <a:r>
                        <a:rPr lang="ru-RU" sz="1400" b="1" dirty="0" smtClean="0"/>
                        <a:t>практический семинар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преподаватель педагогики 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ГБПОУ ИО «Черемховский педагогический колледж»  </a:t>
                      </a: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г. Черемхово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0529117"/>
                  </a:ext>
                </a:extLst>
              </a:tr>
              <a:tr h="71851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Григорьева Ольга Валерьевна </a:t>
                      </a:r>
                      <a:r>
                        <a:rPr lang="ru-RU" sz="1400" dirty="0" smtClean="0"/>
                        <a:t>-«</a:t>
                      </a:r>
                      <a:r>
                        <a:rPr lang="ru-RU" sz="1400" i="1" dirty="0" smtClean="0"/>
                        <a:t>Функциональная грамотность учителя – залог успешности ученика» </a:t>
                      </a:r>
                      <a:r>
                        <a:rPr lang="ru-RU" sz="1400" b="1" dirty="0" smtClean="0"/>
                        <a:t>семинар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методист МБУ ДПО ЦОРО, председатель  Ассоциации учителей истории и обществознания АГО  учитель истории и обществознания 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/>
                        <a:t>-</a:t>
                      </a:r>
                      <a:r>
                        <a:rPr lang="ru-RU" sz="1400" baseline="0" smtClean="0"/>
                        <a:t> </a:t>
                      </a:r>
                      <a:r>
                        <a:rPr lang="ru-RU" sz="1400" smtClean="0"/>
                        <a:t>МАОУ «Гимназия № 8» г. Ангарск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8940589"/>
                  </a:ext>
                </a:extLst>
              </a:tr>
              <a:tr h="71851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Беляева Ирина Викторовна - </a:t>
                      </a:r>
                      <a:r>
                        <a:rPr lang="ru-RU" sz="1400" i="1" dirty="0" smtClean="0"/>
                        <a:t>«Сказкотерапия- метод работы с актерами детского музыкального театра» </a:t>
                      </a:r>
                      <a:r>
                        <a:rPr lang="ru-RU" sz="1400" dirty="0" smtClean="0"/>
                        <a:t>-</a:t>
                      </a:r>
                      <a:r>
                        <a:rPr lang="ru-RU" sz="1400" b="1" dirty="0" smtClean="0"/>
                        <a:t>мастер-класс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педагог – методист, хормейстер, преподаватель вокальных и театральных дисциплин 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Центр Искусств им. К. Самарина  г. Шелехов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1278313"/>
                  </a:ext>
                </a:extLst>
              </a:tr>
              <a:tr h="134720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Кузьмина Елена Михайловна </a:t>
                      </a:r>
                      <a:r>
                        <a:rPr lang="ru-RU" sz="1400" i="1" dirty="0" smtClean="0"/>
                        <a:t>-«Организация образовательного процесса по формированию познавательной и речевой активности детей дошкольного возраста посредством приобщения к движению </a:t>
                      </a:r>
                      <a:r>
                        <a:rPr lang="ru-RU" sz="1400" i="1" dirty="0" err="1" smtClean="0"/>
                        <a:t>буккроссинг</a:t>
                      </a:r>
                      <a:r>
                        <a:rPr lang="ru-RU" sz="1400" i="1" dirty="0" smtClean="0"/>
                        <a:t> (</a:t>
                      </a:r>
                      <a:r>
                        <a:rPr lang="ru-RU" sz="1400" i="1" dirty="0" err="1" smtClean="0"/>
                        <a:t>bookcrossing</a:t>
                      </a:r>
                      <a:r>
                        <a:rPr lang="ru-RU" sz="1400" i="1" dirty="0" smtClean="0"/>
                        <a:t>)» </a:t>
                      </a:r>
                      <a:r>
                        <a:rPr lang="ru-RU" sz="1400" dirty="0" smtClean="0"/>
                        <a:t>–</a:t>
                      </a:r>
                      <a:r>
                        <a:rPr lang="ru-RU" sz="1400" b="1" dirty="0" smtClean="0"/>
                        <a:t>мастер-класс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воспитатель логопедической группы 5-7 лет</a:t>
                      </a:r>
                    </a:p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МБДОУ ДСКВ № 73 г. Ангарск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0972372"/>
                  </a:ext>
                </a:extLst>
              </a:tr>
              <a:tr h="508945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Добряков Роман Евгеньевич  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i="1" dirty="0" smtClean="0"/>
                        <a:t>«Правовая грамотность педагога» 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b="1" dirty="0" smtClean="0"/>
                        <a:t>семинар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председатель Региональной предметной комиссии по обществознанию,  учитель  истории и обществознания 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МАОУ «Ангарский лицей № 1»  г. Ангарск.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0500501"/>
                  </a:ext>
                </a:extLst>
              </a:tr>
              <a:tr h="928076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Чернигова Тамара Александровна </a:t>
                      </a:r>
                      <a:r>
                        <a:rPr lang="ru-RU" sz="1400" i="1" dirty="0" smtClean="0"/>
                        <a:t>–«Использование ИКТ технологий в развитии музыкально – творческих способностей у детей дошкольного возраста» 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b="1" dirty="0" smtClean="0"/>
                        <a:t>мастер – класс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музыкальный руководитель 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МДОУ «Детский сад № 4»г. Черемхово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3510621"/>
                  </a:ext>
                </a:extLst>
              </a:tr>
              <a:tr h="621198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Воробьева Наталья Геннадьевна </a:t>
                      </a:r>
                      <a:r>
                        <a:rPr lang="ru-RU" sz="1400" i="1" dirty="0" smtClean="0"/>
                        <a:t>«Новости педагогики»  </a:t>
                      </a:r>
                      <a:r>
                        <a:rPr lang="ru-RU" sz="1400" dirty="0" smtClean="0"/>
                        <a:t>-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="1" baseline="0" dirty="0" smtClean="0"/>
                        <a:t>с</a:t>
                      </a:r>
                      <a:r>
                        <a:rPr lang="ru-RU" sz="1400" b="1" dirty="0" smtClean="0"/>
                        <a:t>еминар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координатор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ППО ИРО г. Иркутск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775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8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16139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Методическая школа «Мастера говорят»   (школа мастер-классов и </a:t>
            </a:r>
            <a:r>
              <a:rPr lang="ru-RU" sz="2000" b="1" dirty="0" smtClean="0"/>
              <a:t>семинаров)   2024 </a:t>
            </a:r>
            <a:r>
              <a:rPr lang="ru-RU" sz="2000" b="1" dirty="0" smtClean="0"/>
              <a:t>– 2025 уч. г.</a:t>
            </a:r>
            <a:endParaRPr lang="ru-RU" sz="20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62396"/>
              </p:ext>
            </p:extLst>
          </p:nvPr>
        </p:nvGraphicFramePr>
        <p:xfrm>
          <a:off x="0" y="622808"/>
          <a:ext cx="12149960" cy="6652942"/>
        </p:xfrm>
        <a:graphic>
          <a:graphicData uri="http://schemas.openxmlformats.org/drawingml/2006/table">
            <a:tbl>
              <a:tblPr firstRow="1" firstCol="1" bandRow="1"/>
              <a:tblGrid>
                <a:gridCol w="241738">
                  <a:extLst>
                    <a:ext uri="{9D8B030D-6E8A-4147-A177-3AD203B41FA5}">
                      <a16:colId xmlns:a16="http://schemas.microsoft.com/office/drawing/2014/main" val="169023935"/>
                    </a:ext>
                  </a:extLst>
                </a:gridCol>
                <a:gridCol w="4793529">
                  <a:extLst>
                    <a:ext uri="{9D8B030D-6E8A-4147-A177-3AD203B41FA5}">
                      <a16:colId xmlns:a16="http://schemas.microsoft.com/office/drawing/2014/main" val="99453808"/>
                    </a:ext>
                  </a:extLst>
                </a:gridCol>
                <a:gridCol w="2413044">
                  <a:extLst>
                    <a:ext uri="{9D8B030D-6E8A-4147-A177-3AD203B41FA5}">
                      <a16:colId xmlns:a16="http://schemas.microsoft.com/office/drawing/2014/main" val="829274373"/>
                    </a:ext>
                  </a:extLst>
                </a:gridCol>
                <a:gridCol w="4375827">
                  <a:extLst>
                    <a:ext uri="{9D8B030D-6E8A-4147-A177-3AD203B41FA5}">
                      <a16:colId xmlns:a16="http://schemas.microsoft.com/office/drawing/2014/main" val="1567242305"/>
                    </a:ext>
                  </a:extLst>
                </a:gridCol>
                <a:gridCol w="325822">
                  <a:extLst>
                    <a:ext uri="{9D8B030D-6E8A-4147-A177-3AD203B41FA5}">
                      <a16:colId xmlns:a16="http://schemas.microsoft.com/office/drawing/2014/main" val="28222212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Ф.И.О.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должность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882853"/>
                  </a:ext>
                </a:extLst>
              </a:tr>
              <a:tr h="116466">
                <a:tc grid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19624"/>
                  </a:ext>
                </a:extLst>
              </a:tr>
              <a:tr h="950960"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Спикеры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Арзаева Афталина Гармаевна 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Дорофеева Анна Петровна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«Национальные семейные традиции и обычаи бурят в патриотическом воспитании детей и молодежи»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практический семинар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Директор музея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Научный сотрудник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ОГБУК Национальный музей Усть-Ордынского Бурятского округа,  п. Усть-Ордынский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февраля 3 часа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488805"/>
                  </a:ext>
                </a:extLst>
              </a:tr>
              <a:tr h="6631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Еремчук Ольга Николаевна 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«Орлята России-основа гражданско-патриотического воспитания»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передового педагогического опыта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Учитель НОО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№8» г. Ангарск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816176"/>
                  </a:ext>
                </a:extLst>
              </a:tr>
              <a:tr h="815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Говорина Вера Ивановна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«Идеология и национальная идея России. Несколько советов по воспитанию патриотизма у старшеклассников»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методическая мастерская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Заведующая  структурным подразделением, учитель музыки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№8» г. Ангарск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778297"/>
                  </a:ext>
                </a:extLst>
              </a:tr>
              <a:tr h="905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Деревяшкина Любовь Владимировна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«Долгосрочный проект по музейной практике «Мой город» с детьми ЗПР старшего дошкольного возраста»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передового педагогического опыта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компенсирующего вида №9 «Бельчонок» г. Ангарск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февраля  3 часа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05" marR="3050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622820"/>
                  </a:ext>
                </a:extLst>
              </a:tr>
              <a:tr h="1222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Черкашина Екатерина Рашидовна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Николаева Татьяна Анатольевна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«Патриотическое воспитание во внеурочной деятельности с детьми ОВЗ»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передового педагогического опыта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Тьюторы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СОШ № 6 г. Ангарск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427067"/>
                  </a:ext>
                </a:extLst>
              </a:tr>
              <a:tr h="815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Давыдова Лариса Анатольевна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«Формы работы с дошкольниками и школьниками по гражданско – патриотическому воспитанию»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практический семинар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Директор музея</a:t>
                      </a:r>
                      <a:endParaRPr lang="ru-RU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ДБУДО «Музей Победы» г. Ангарск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265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1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</a:rPr>
              <a:t>Региональный конкурс педагогического мастерства «Культурологический форум»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</a:rPr>
              <a:t>имени В.И. Говориной </a:t>
            </a:r>
          </a:p>
          <a:p>
            <a:pPr lvl="0" algn="ctr"/>
            <a:r>
              <a:rPr lang="ru-RU" b="1" dirty="0">
                <a:solidFill>
                  <a:srgbClr val="C00000"/>
                </a:solidFill>
              </a:rPr>
              <a:t>Методические события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22785" y="819214"/>
            <a:ext cx="151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Круглый стол</a:t>
            </a:r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092286"/>
            <a:ext cx="12076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Тема: </a:t>
            </a:r>
            <a:endParaRPr lang="ru-RU" dirty="0" smtClean="0"/>
          </a:p>
          <a:p>
            <a:r>
              <a:rPr lang="ru-RU" b="1" i="1" dirty="0" smtClean="0"/>
              <a:t>«</a:t>
            </a:r>
            <a:r>
              <a:rPr lang="ru-RU" b="1" i="1" dirty="0"/>
              <a:t>Формирование духовно-нравственных ценностей, обучающихся в условиях, обновленных ФГОС и </a:t>
            </a:r>
            <a:r>
              <a:rPr lang="ru-RU" b="1" i="1" dirty="0" smtClean="0"/>
              <a:t>ФООП»  </a:t>
            </a:r>
            <a:r>
              <a:rPr lang="ru-RU" i="1" dirty="0" smtClean="0"/>
              <a:t>    </a:t>
            </a:r>
            <a:r>
              <a:rPr lang="ru-RU" dirty="0" smtClean="0"/>
              <a:t>19.02.25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913057"/>
            <a:ext cx="12192000" cy="4944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Олзоева Валентина Борисовна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воспитатель МБДОУ Новонукутский детский сад № 2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Новонукутский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«Нравственно-патриотическое воспитание в 1й младшей группе с использованием интерактивных игр</a:t>
            </a: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2.Веретнова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Анастасия Александровна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истории и обществознания МБОУ СОШ № 85 имена Героя Советского Союза Н.Д. Пахотищева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 Тайшет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«Проектно-исследовательская деятельность как средство формирования духовно- нравственного воспитания школьников»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Дубровина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Юлия Александровна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учитель, НО МБОУ СОШ №7 </a:t>
            </a:r>
            <a:r>
              <a:rPr lang="ru-RU" sz="1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р.п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Култук 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«Духовно-нравственное воспитание в обновленных ФГОС: вызовы и возможности»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Донская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Ирина Васильевна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учитель, НО МБОУ СОШ №7 </a:t>
            </a:r>
            <a:r>
              <a:rPr lang="ru-RU" sz="1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р.п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Култук </a:t>
            </a:r>
            <a:endParaRPr lang="ru-RU" sz="1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Классный руководитель как ключевая фигура в формировании духовно-нравственных ценностей обучающихся»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Дунцова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Наталья Сергеевна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–логопед,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Лузина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Нелли Васильевна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воспитатель, </a:t>
            </a:r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Зорина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Татьяна Анатольевна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воспитатель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 Иркутска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 127 «Берёзка»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«ДОУ и семья как </a:t>
            </a: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малых </a:t>
            </a: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жанро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социальный институт по патриотическому и духовно- нравственному воспитанию старшего дошкольного возраста с ТНР»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b="1" dirty="0"/>
              <a:t>6.Шадрина Елена Викторовна </a:t>
            </a:r>
            <a:r>
              <a:rPr lang="ru-RU" sz="1400" dirty="0"/>
              <a:t>– педагог дополнительного образования МБУДО «Ангарский Дворец Творчества детей и молодёжи» г. Ангарск</a:t>
            </a:r>
          </a:p>
          <a:p>
            <a:pPr>
              <a:spcAft>
                <a:spcPts val="800"/>
              </a:spcAft>
            </a:pPr>
            <a:r>
              <a:rPr lang="ru-RU" sz="1400" dirty="0"/>
              <a:t>«Военно-патриотическое воспитание учащихся через творческую деятельность. О проекте «Время выбрало нас», поддержанном Президентским Фондом Культурных инициатив </a:t>
            </a:r>
          </a:p>
          <a:p>
            <a:pPr>
              <a:spcAft>
                <a:spcPts val="800"/>
              </a:spcAft>
            </a:pPr>
            <a:r>
              <a:rPr lang="ru-RU" sz="1400" dirty="0"/>
              <a:t>7.А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стафьева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Елена Николаевна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НОО МБОУ СОШ №4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 Слюдянка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«Формирование «территории успеха» младших школьников, как условие социальной спешности личности»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25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30" y="0"/>
            <a:ext cx="12034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Тема: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Метапредметный подход к обучению и воспитанию подрастающего поколения в условиях, обновленных ФГОС и ФООП».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19.02.26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530" y="1038943"/>
            <a:ext cx="121184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1.</a:t>
            </a:r>
            <a:r>
              <a:rPr lang="ru-RU" b="1" dirty="0" smtClean="0"/>
              <a:t>Храмцов </a:t>
            </a:r>
            <a:r>
              <a:rPr lang="ru-RU" b="1" dirty="0"/>
              <a:t>Сергей Андреевич </a:t>
            </a:r>
            <a:r>
              <a:rPr lang="ru-RU" dirty="0"/>
              <a:t>– учитель музыки МОУ Школа № 22 </a:t>
            </a:r>
            <a:r>
              <a:rPr lang="ru-RU" b="1" dirty="0"/>
              <a:t>г. Черемхово 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«</a:t>
            </a:r>
            <a:r>
              <a:rPr lang="ru-RU" i="1" dirty="0"/>
              <a:t>Мелодии времени: как музыка оживляет страницы истории»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2.</a:t>
            </a:r>
            <a:r>
              <a:rPr lang="ru-RU" b="1" dirty="0" smtClean="0"/>
              <a:t>Чугуевская </a:t>
            </a:r>
            <a:r>
              <a:rPr lang="ru-RU" b="1" dirty="0"/>
              <a:t>Нина Александровна </a:t>
            </a:r>
            <a:r>
              <a:rPr lang="ru-RU" dirty="0"/>
              <a:t>– учитель информатики, </a:t>
            </a:r>
            <a:r>
              <a:rPr lang="ru-RU" b="1" dirty="0"/>
              <a:t>Лучинская Мария Александровна </a:t>
            </a:r>
            <a:r>
              <a:rPr lang="ru-RU" dirty="0"/>
              <a:t>– учитель информатики МАОУ «Гимназия № 8» </a:t>
            </a:r>
            <a:r>
              <a:rPr lang="ru-RU" b="1" dirty="0"/>
              <a:t>г. </a:t>
            </a:r>
            <a:r>
              <a:rPr lang="ru-RU" b="1" dirty="0" smtClean="0"/>
              <a:t>Ангарск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 </a:t>
            </a:r>
            <a:r>
              <a:rPr lang="ru-RU" i="1" dirty="0"/>
              <a:t>«Основные правила информационной безопасности. Ддипфейки»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3.</a:t>
            </a:r>
            <a:r>
              <a:rPr lang="ru-RU" b="1" dirty="0" smtClean="0"/>
              <a:t>Макриди </a:t>
            </a:r>
            <a:r>
              <a:rPr lang="ru-RU" b="1" dirty="0"/>
              <a:t>Валерия Андреевна </a:t>
            </a:r>
            <a:r>
              <a:rPr lang="ru-RU" dirty="0"/>
              <a:t>– советник директора по воспитанию МАОУ «Гимназия №8» </a:t>
            </a:r>
            <a:r>
              <a:rPr lang="ru-RU" b="1" dirty="0"/>
              <a:t>г. Ангарск 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i="1" dirty="0" smtClean="0"/>
              <a:t>"</a:t>
            </a:r>
            <a:r>
              <a:rPr lang="ru-RU" i="1" dirty="0"/>
              <a:t>Театр как пространство воспитания: от сцены – к гражданину"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4.</a:t>
            </a:r>
            <a:r>
              <a:rPr lang="ru-RU" b="1" dirty="0" smtClean="0"/>
              <a:t>Шаманова </a:t>
            </a:r>
            <a:r>
              <a:rPr lang="ru-RU" b="1" dirty="0"/>
              <a:t>Наталья Вячеславовна </a:t>
            </a:r>
            <a:r>
              <a:rPr lang="ru-RU" dirty="0"/>
              <a:t>– учитель-логопед, </a:t>
            </a:r>
            <a:r>
              <a:rPr lang="ru-RU" b="1" dirty="0"/>
              <a:t>Стрелецкая Кристина Анатольевна </a:t>
            </a:r>
            <a:r>
              <a:rPr lang="ru-RU" dirty="0"/>
              <a:t>- учитель-логопед, </a:t>
            </a:r>
            <a:r>
              <a:rPr lang="ru-RU" b="1" dirty="0"/>
              <a:t>Копытова Ольга </a:t>
            </a:r>
            <a:r>
              <a:rPr lang="ru-RU" b="1" dirty="0" smtClean="0"/>
              <a:t>Романовна </a:t>
            </a:r>
            <a:r>
              <a:rPr lang="ru-RU" dirty="0"/>
              <a:t>– воспитатель МДОУ «Детский сад №2 </a:t>
            </a:r>
            <a:r>
              <a:rPr lang="ru-RU" b="1" dirty="0"/>
              <a:t>г. </a:t>
            </a:r>
            <a:r>
              <a:rPr lang="ru-RU" b="1" dirty="0" smtClean="0"/>
              <a:t>Черемхово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 </a:t>
            </a:r>
            <a:r>
              <a:rPr lang="ru-RU" i="1" dirty="0"/>
              <a:t>«Речевые хитрушки: игры самоделки для речевого развития детей дошкольного возраста»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b="1" dirty="0"/>
              <a:t>Лубешко Нина Михайловна </a:t>
            </a:r>
            <a:r>
              <a:rPr lang="ru-RU" dirty="0"/>
              <a:t>– учитель ИЗО и краеведения, руководитель школьного музея ГОКУ «Санаторная </a:t>
            </a:r>
            <a:r>
              <a:rPr lang="ru-RU" dirty="0" smtClean="0"/>
              <a:t>школа-интернат №</a:t>
            </a:r>
            <a:r>
              <a:rPr lang="ru-RU" dirty="0"/>
              <a:t>4</a:t>
            </a:r>
            <a:r>
              <a:rPr lang="ru-RU" dirty="0" smtClean="0"/>
              <a:t>»  </a:t>
            </a:r>
            <a:r>
              <a:rPr lang="ru-RU" b="1" dirty="0"/>
              <a:t>г. Усолье-Сибирское 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i="1" dirty="0" smtClean="0"/>
              <a:t>«</a:t>
            </a:r>
            <a:r>
              <a:rPr lang="ru-RU" i="1" dirty="0"/>
              <a:t>Практическая реализация патриотического воспитания через деятельность школьного музея» (из опыта работы </a:t>
            </a:r>
            <a:r>
              <a:rPr lang="ru-RU" i="1" dirty="0" smtClean="0"/>
              <a:t> </a:t>
            </a:r>
            <a:r>
              <a:rPr lang="ru-RU" i="1" dirty="0"/>
              <a:t>школьного музея ГОКУ «Санаторная школа-интернат№4» г. </a:t>
            </a:r>
            <a:r>
              <a:rPr lang="ru-RU" i="1" dirty="0" smtClean="0"/>
              <a:t>Усолье-Сибирское)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269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1.И.О</a:t>
            </a:r>
            <a:r>
              <a:rPr lang="ru-RU" dirty="0"/>
              <a:t>. город, должность  </a:t>
            </a:r>
            <a:r>
              <a:rPr lang="ru-RU" dirty="0" smtClean="0"/>
              <a:t>-  </a:t>
            </a:r>
            <a:r>
              <a:rPr lang="ru-RU" b="1" dirty="0"/>
              <a:t>Андрюхина Ольга Васильевна , учитель </a:t>
            </a:r>
            <a:r>
              <a:rPr lang="ru-RU" b="1" dirty="0" smtClean="0"/>
              <a:t>музыки МБОУ СОШ № 2 </a:t>
            </a:r>
            <a:r>
              <a:rPr lang="ru-RU" b="1" dirty="0"/>
              <a:t>г. Шелехов</a:t>
            </a:r>
          </a:p>
          <a:p>
            <a:r>
              <a:rPr lang="ru-RU" i="1" dirty="0" smtClean="0"/>
              <a:t>2.Каково </a:t>
            </a:r>
            <a:r>
              <a:rPr lang="ru-RU" i="1" dirty="0"/>
              <a:t>Ваше общее впечатление о конкурсной программе </a:t>
            </a:r>
            <a:r>
              <a:rPr lang="ru-RU" i="1" dirty="0"/>
              <a:t>р</a:t>
            </a:r>
            <a:r>
              <a:rPr lang="ru-RU" i="1" dirty="0" smtClean="0"/>
              <a:t>егионального конкурса </a:t>
            </a:r>
            <a:r>
              <a:rPr lang="ru-RU" i="1" dirty="0"/>
              <a:t>педагогического мастерства </a:t>
            </a:r>
            <a:r>
              <a:rPr lang="ru-RU" i="1" dirty="0" smtClean="0"/>
              <a:t>«»?</a:t>
            </a:r>
            <a:endParaRPr lang="ru-RU" i="1" dirty="0"/>
          </a:p>
          <a:p>
            <a:r>
              <a:rPr lang="ru-RU" b="1" dirty="0"/>
              <a:t>Прекрасная площадка для общения, обмена опытом, представления своих результатов труда.</a:t>
            </a:r>
          </a:p>
          <a:p>
            <a:r>
              <a:rPr lang="ru-RU" i="1" dirty="0" smtClean="0"/>
              <a:t>3.Насколько </a:t>
            </a:r>
            <a:r>
              <a:rPr lang="ru-RU" i="1" dirty="0"/>
              <a:t>актуальна, интересна  «ШКОЛА  мастер- классов и семинаров  «Мастера говорят»?  Нужна ли эта форма общения в рамках конкурса фестиваля? </a:t>
            </a:r>
            <a:endParaRPr lang="ru-RU" i="1" dirty="0" smtClean="0"/>
          </a:p>
          <a:p>
            <a:r>
              <a:rPr lang="ru-RU" b="1" dirty="0" smtClean="0"/>
              <a:t>Конечно</a:t>
            </a:r>
            <a:r>
              <a:rPr lang="ru-RU" b="1" dirty="0"/>
              <a:t>, нужна.  Очень хороший формат видеоконференции, возможность посетить любое выступление</a:t>
            </a:r>
            <a:r>
              <a:rPr lang="ru-RU" dirty="0"/>
              <a:t>.</a:t>
            </a:r>
          </a:p>
          <a:p>
            <a:r>
              <a:rPr lang="ru-RU" i="1" dirty="0" smtClean="0"/>
              <a:t>4.Будете </a:t>
            </a:r>
            <a:r>
              <a:rPr lang="ru-RU" i="1" dirty="0"/>
              <a:t>ли Вы участвовать  в Программе конкурса – фестиваля  еще?  В каком конкурсе, в качестве кого</a:t>
            </a:r>
            <a:r>
              <a:rPr lang="ru-RU" i="1" dirty="0" smtClean="0"/>
              <a:t>?</a:t>
            </a:r>
          </a:p>
          <a:p>
            <a:r>
              <a:rPr lang="ru-RU" i="1" dirty="0" smtClean="0"/>
              <a:t> </a:t>
            </a:r>
            <a:r>
              <a:rPr lang="ru-RU" b="1" dirty="0"/>
              <a:t>Да, буду. Хотелось бы попробовать свои силы в конкурсах, которых не участвовала </a:t>
            </a:r>
            <a:r>
              <a:rPr lang="ru-RU" b="1" dirty="0" smtClean="0"/>
              <a:t>еще.</a:t>
            </a:r>
            <a:endParaRPr lang="ru-RU" b="1" dirty="0"/>
          </a:p>
          <a:p>
            <a:r>
              <a:rPr lang="ru-RU" i="1" dirty="0" smtClean="0"/>
              <a:t>5.Ваши </a:t>
            </a:r>
            <a:r>
              <a:rPr lang="ru-RU" i="1" dirty="0"/>
              <a:t>пожелания, предложения </a:t>
            </a:r>
          </a:p>
          <a:p>
            <a:r>
              <a:rPr lang="ru-RU" b="1" dirty="0"/>
              <a:t>Слова благодарности организаторам конкурса-фестиваля. Даже при современных ограничениях вы нашли способ собрать нас вместе.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609165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1.Ф.И.О</a:t>
            </a:r>
            <a:r>
              <a:rPr lang="ru-RU" dirty="0"/>
              <a:t>. город, </a:t>
            </a:r>
            <a:r>
              <a:rPr lang="ru-RU" dirty="0" smtClean="0"/>
              <a:t>должность - </a:t>
            </a:r>
            <a:r>
              <a:rPr lang="ru-RU" b="1" dirty="0" smtClean="0"/>
              <a:t>Белых </a:t>
            </a:r>
            <a:r>
              <a:rPr lang="ru-RU" b="1" dirty="0"/>
              <a:t>Елена Валерьевна, г. Слюдянка, учитель русского языка и </a:t>
            </a:r>
            <a:r>
              <a:rPr lang="ru-RU" b="1" dirty="0" smtClean="0"/>
              <a:t>литературы</a:t>
            </a:r>
            <a:endParaRPr lang="ru-RU" b="1" dirty="0"/>
          </a:p>
          <a:p>
            <a:pPr marL="342900" indent="-342900">
              <a:buAutoNum type="arabicPeriod" startAt="2"/>
            </a:pPr>
            <a:r>
              <a:rPr lang="ru-RU" i="1" dirty="0" smtClean="0"/>
              <a:t>Каково </a:t>
            </a:r>
            <a:r>
              <a:rPr lang="ru-RU" i="1" dirty="0"/>
              <a:t>Ваше общее впечатление о конкурсной программе </a:t>
            </a:r>
            <a:r>
              <a:rPr lang="ru-RU" i="1" dirty="0" smtClean="0"/>
              <a:t>Регионального конкурса-фестиваля педагогического мастерства «Праздничная карусель 2021»?</a:t>
            </a:r>
          </a:p>
          <a:p>
            <a:r>
              <a:rPr lang="ru-RU" b="1" dirty="0" smtClean="0"/>
              <a:t>Неожиданное</a:t>
            </a:r>
            <a:r>
              <a:rPr lang="ru-RU" b="1" dirty="0"/>
              <a:t>: многие удивили своими творческими находками, желанием </a:t>
            </a:r>
            <a:r>
              <a:rPr lang="ru-RU" b="1" dirty="0" smtClean="0"/>
              <a:t>самовыразиться</a:t>
            </a:r>
            <a:endParaRPr lang="ru-RU" b="1" dirty="0"/>
          </a:p>
          <a:p>
            <a:pPr marL="342900" indent="-342900">
              <a:buAutoNum type="arabicPeriod" startAt="3"/>
            </a:pPr>
            <a:r>
              <a:rPr lang="ru-RU" i="1" dirty="0" smtClean="0"/>
              <a:t>Насколько </a:t>
            </a:r>
            <a:r>
              <a:rPr lang="ru-RU" i="1" dirty="0"/>
              <a:t>актуальна, интересна  «ШКОЛА  мастер- классов и семинаров  «Мастера говорят»?  Нужна ли эта форма общения в рамках конкурса </a:t>
            </a:r>
            <a:r>
              <a:rPr lang="ru-RU" i="1" dirty="0" smtClean="0"/>
              <a:t>фестиваля?</a:t>
            </a:r>
          </a:p>
          <a:p>
            <a:r>
              <a:rPr lang="ru-RU" b="1" dirty="0" smtClean="0"/>
              <a:t>Актуальна</a:t>
            </a:r>
            <a:r>
              <a:rPr lang="ru-RU" b="1" dirty="0"/>
              <a:t>, полезна, </a:t>
            </a:r>
            <a:r>
              <a:rPr lang="ru-RU" b="1" dirty="0" smtClean="0"/>
              <a:t>нужна</a:t>
            </a:r>
          </a:p>
          <a:p>
            <a:pPr marL="342900" indent="-342900">
              <a:buAutoNum type="arabicPeriod" startAt="3"/>
            </a:pPr>
            <a:r>
              <a:rPr lang="ru-RU" i="1" dirty="0" smtClean="0"/>
              <a:t>Будете </a:t>
            </a:r>
            <a:r>
              <a:rPr lang="ru-RU" i="1" dirty="0"/>
              <a:t>ли Вы участвовать  в Программе конкурса – фестиваля  еще?  В каком конкурсе, в качестве кого?</a:t>
            </a:r>
            <a:r>
              <a:rPr lang="ru-RU" dirty="0"/>
              <a:t> </a:t>
            </a:r>
          </a:p>
          <a:p>
            <a:r>
              <a:rPr lang="ru-RU" b="1" dirty="0" smtClean="0"/>
              <a:t>Да</a:t>
            </a:r>
            <a:r>
              <a:rPr lang="ru-RU" b="1" dirty="0"/>
              <a:t>. Хочу вернуться в конкурс тандемов в качестве участника. Конечно, и членом жюри быть </a:t>
            </a:r>
            <a:r>
              <a:rPr lang="ru-RU" b="1" dirty="0" smtClean="0"/>
              <a:t>интересно</a:t>
            </a:r>
            <a:endParaRPr lang="ru-RU" b="1" dirty="0"/>
          </a:p>
          <a:p>
            <a:r>
              <a:rPr lang="ru-RU" i="1" dirty="0" smtClean="0"/>
              <a:t>5.Ваши </a:t>
            </a:r>
            <a:r>
              <a:rPr lang="ru-RU" i="1" dirty="0"/>
              <a:t>пожелания, предложения </a:t>
            </a:r>
          </a:p>
          <a:p>
            <a:r>
              <a:rPr lang="ru-RU" b="1" dirty="0"/>
              <a:t>Самое главное – организаторам здоровья, желания работать и привлекать к этой программе новых участников</a:t>
            </a:r>
          </a:p>
        </p:txBody>
      </p:sp>
    </p:spTree>
    <p:extLst>
      <p:ext uri="{BB962C8B-B14F-4D97-AF65-F5344CB8AC3E}">
        <p14:creationId xmlns:p14="http://schemas.microsoft.com/office/powerpoint/2010/main" val="170823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dirty="0">
                <a:ea typeface="Calibri" panose="020F0502020204030204" pitchFamily="34" charset="0"/>
                <a:cs typeface="Times New Roman" panose="02020603050405020304" pitchFamily="18" charset="0"/>
              </a:rPr>
              <a:t>Ф.И.О. город, </a:t>
            </a:r>
            <a:r>
              <a:rPr lang="ru-RU" sz="1500" dirty="0" smtClean="0"/>
              <a:t>должность       </a:t>
            </a:r>
            <a:r>
              <a:rPr lang="ru-RU" sz="1500" b="1" dirty="0" smtClean="0"/>
              <a:t>Гумирова </a:t>
            </a:r>
            <a:r>
              <a:rPr lang="ru-RU" sz="1500" b="1" dirty="0"/>
              <a:t>Ольга Васильевна, учитель музыки г. Тайшет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_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2.Каково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Ваше общее впечатление о конкурсной программе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 регионального конкурса педагогического мастерства «Культурологический форум»?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понравилась. Она полностью охватывает все интересы и направления деятельности 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педагогов. Хочется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попробовать себя в каждом. Атмосфера благоприятная, впечатления положительные. Все понравилось.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3.Насколько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актуальна, интересна  «ШКОЛА мастер- классов и семинаров  «Мастера говорят»?  Нужна ли эта форма общения в рамках конкурса фестиваля</a:t>
            </a: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?_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Информация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актуальна, поскольку у нас часто не большой круг общения. Такая форма общения обогащает наш опыт, дарит новые позитивные впечатления, активизирует творческое мышление в серых буднях.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Будете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ли Вы участвовать  в Программе конкурса </a:t>
            </a: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еще?  В каком конкурсе, в качестве кого? </a:t>
            </a:r>
            <a:endParaRPr lang="ru-RU" sz="1500" i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. В конкурсе «Лучший в профессии», «Конкурс творческих тандемов».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Ваши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пожелания, предложения  </a:t>
            </a: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Хотелось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бы чаще встречаться, хотя бы 2 раза в год.</a:t>
            </a:r>
            <a:endParaRPr lang="ru-RU" sz="15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3595760"/>
            <a:ext cx="121920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dirty="0">
                <a:ea typeface="Calibri" panose="020F0502020204030204" pitchFamily="34" charset="0"/>
                <a:cs typeface="Times New Roman" panose="02020603050405020304" pitchFamily="18" charset="0"/>
              </a:rPr>
              <a:t>Ф.И.О. город, должность </a:t>
            </a:r>
            <a:r>
              <a:rPr lang="ru-RU" sz="1500" b="1" dirty="0"/>
              <a:t>Летова Елена Александровна </a:t>
            </a:r>
            <a:r>
              <a:rPr lang="ru-RU" sz="15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. Черемхово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учитель 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истории, 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заместитель директора по 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ВР</a:t>
            </a:r>
            <a:endParaRPr lang="ru-RU" sz="15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Каково Ваше общее впечатление о конкурсной программе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 регионального конкурса педагогического мастерства «Культурологический форум»?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очень насыщенная. Имеет хорошую методическую основу. Дает хорошую возможность участникам для презентации своей деятельности и позиционирования личного профессионального опыта.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Насколько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актуальна, интересна «ШКОЛА мастер- классов и семинаров «Мастера говорят»?  Нужна ли эта форма общения в рамках конкурса фестиваля? </a:t>
            </a:r>
            <a:endParaRPr lang="ru-RU" sz="1500" i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Данная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форма эффективна для общения 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профессиональных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сообществ. Безусловно, такая форма общения нужна.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4.Будете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ли Вы участвовать в Программе конкурса – фестиваля еще?  В каком конкурсе, в качестве кого? </a:t>
            </a:r>
            <a:endParaRPr lang="ru-RU" sz="1500" i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Думаю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, что я и мои коллеги с удовольствием будут участвовать в фестивале. В качестве участников и в качестве слушателей «Школы мастер- классов»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5.Ваши </a:t>
            </a:r>
            <a:r>
              <a:rPr lang="ru-RU" sz="1500" i="1" dirty="0">
                <a:ea typeface="Calibri" panose="020F0502020204030204" pitchFamily="34" charset="0"/>
                <a:cs typeface="Times New Roman" panose="02020603050405020304" pitchFamily="18" charset="0"/>
              </a:rPr>
              <a:t>пожелания, предложения </a:t>
            </a:r>
            <a:r>
              <a:rPr lang="ru-RU" sz="15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ru-RU" sz="15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Продолжать </a:t>
            </a:r>
            <a:r>
              <a:rPr lang="ru-RU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организовывать фестиваль</a:t>
            </a:r>
            <a:r>
              <a:rPr lang="ru-RU" sz="1500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35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3572" y="0"/>
            <a:ext cx="1226557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1.Ф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.И.О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город, 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должность </a:t>
            </a:r>
            <a:r>
              <a:rPr lang="ru-RU" sz="1600" b="1" dirty="0" smtClean="0"/>
              <a:t>Миль </a:t>
            </a:r>
            <a:r>
              <a:rPr lang="ru-RU" sz="1600" b="1" dirty="0"/>
              <a:t>Надежда Степановна, </a:t>
            </a:r>
            <a:r>
              <a:rPr lang="ru-RU" sz="1600" b="1" dirty="0" err="1"/>
              <a:t>г.Братск</a:t>
            </a:r>
            <a:r>
              <a:rPr lang="ru-RU" sz="1600" b="1" dirty="0"/>
              <a:t>, Братский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колледж, преподаватель (музыкальное воспитание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Каково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Ваше общее </a:t>
            </a: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впечатление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конкурсной программе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регионального конкурса педагогического мастерства «Культурологический форум»?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Впервые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участвую в фестивале, очень интересно услышать выступления коллег. Некоторые методические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идеи планирую 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адаптировать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своей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Насколько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актуальна, интересна  «ШКОЛА  мастер- классов и семинаров  «Мастера говорят»?  Нужна ли эта форма общения в рамках конкурса фестиваля</a:t>
            </a: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акая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площадка важна и нужна ля профессионального общения, распространения педагогического и методического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опыта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4. 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Будете 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 Вы участвовать  в Программе конкурса – фестиваля  еще?  В каком конкурсе, в качестве кого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планирую. Статус – по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ситуации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5. Ваши 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пожелания, предложения </a:t>
            </a:r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Делать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объявление о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конкурсе заранее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адресно </a:t>
            </a:r>
            <a:endParaRPr lang="ru-RU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490186"/>
            <a:ext cx="1228659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.И.О. город, 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должность</a:t>
            </a:r>
            <a:r>
              <a:rPr lang="ru-RU" sz="1400" dirty="0"/>
              <a:t>_  </a:t>
            </a:r>
            <a:r>
              <a:rPr lang="ru-RU" sz="1600" b="1" dirty="0"/>
              <a:t>Овчинникова Ольга Ивановна, </a:t>
            </a:r>
            <a:r>
              <a:rPr lang="ru-RU" sz="1600" b="1" dirty="0" smtClean="0"/>
              <a:t> СОШ № 37 г. Ангарск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Каково Ваше общее впечатление о конкурсной программе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регионального конкурса педагогического мастерства «Культурологический форум»?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Фестиваль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даёт возможность каждому проявить педагогическое творчество в близкой для себя предметной области, заряжает позитивом и энергией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Насколько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актуальна, интересна  «ШКОЛА  мастер- классов и семинаров  «Мастера говорят»?  Нужна ли эта форма общения в рамках конкурса фестиваля? </a:t>
            </a:r>
            <a:endParaRPr lang="ru-RU" sz="110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Важное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нужное дело. Следует продолжать. Было бы приятно просмотреть видеозаписи мастер-классов, когда нет возможности присутствовать, даже через </a:t>
            </a:r>
            <a:r>
              <a:rPr lang="en-US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Zoom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Будете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 Вы участвовать  в Программе конкурса – фестиваля  еще?  В каком конкурсе, в качестве кого? </a:t>
            </a:r>
            <a:endParaRPr lang="ru-RU" sz="160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Конечно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Всё решают обстоятельства и общая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загруженность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Ваши </a:t>
            </a:r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пожелания, предложения </a:t>
            </a:r>
            <a:r>
              <a:rPr lang="ru-RU" sz="11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останавливаться на достигнутом, терпения и здоровья!</a:t>
            </a:r>
            <a:endParaRPr lang="ru-RU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38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0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332656"/>
            <a:ext cx="3041516" cy="928694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chemeClr val="tx1"/>
                </a:solidFill>
              </a:rPr>
              <a:t>Задачи:</a:t>
            </a:r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09185536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20420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лнце 5"/>
          <p:cNvSpPr/>
          <p:nvPr/>
        </p:nvSpPr>
        <p:spPr>
          <a:xfrm flipH="1">
            <a:off x="4024314" y="1643063"/>
            <a:ext cx="4143375" cy="371475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" name="Капля 9"/>
          <p:cNvSpPr/>
          <p:nvPr/>
        </p:nvSpPr>
        <p:spPr>
          <a:xfrm rot="10983436">
            <a:off x="7629517" y="816538"/>
            <a:ext cx="1485603" cy="1539299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1" name="Капля 10"/>
          <p:cNvSpPr/>
          <p:nvPr/>
        </p:nvSpPr>
        <p:spPr>
          <a:xfrm rot="8195264">
            <a:off x="5374486" y="60923"/>
            <a:ext cx="1482398" cy="1518490"/>
          </a:xfrm>
          <a:prstGeom prst="teardrop">
            <a:avLst>
              <a:gd name="adj" fmla="val 102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" name="Капля 11"/>
          <p:cNvSpPr/>
          <p:nvPr/>
        </p:nvSpPr>
        <p:spPr>
          <a:xfrm rot="4321386">
            <a:off x="2984540" y="1062932"/>
            <a:ext cx="1114425" cy="142347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3" name="Капля 12"/>
          <p:cNvSpPr/>
          <p:nvPr/>
        </p:nvSpPr>
        <p:spPr>
          <a:xfrm rot="13831055">
            <a:off x="8660929" y="2839768"/>
            <a:ext cx="1367116" cy="1368472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4" name="Капля 13"/>
          <p:cNvSpPr/>
          <p:nvPr/>
        </p:nvSpPr>
        <p:spPr>
          <a:xfrm rot="16200000">
            <a:off x="7779297" y="4888952"/>
            <a:ext cx="1768037" cy="1991382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5" name="Капля 14"/>
          <p:cNvSpPr/>
          <p:nvPr/>
        </p:nvSpPr>
        <p:spPr>
          <a:xfrm rot="18949489">
            <a:off x="5396851" y="5425722"/>
            <a:ext cx="1456673" cy="152382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6" name="Капля 15"/>
          <p:cNvSpPr/>
          <p:nvPr/>
        </p:nvSpPr>
        <p:spPr>
          <a:xfrm rot="2561086">
            <a:off x="1959072" y="2828481"/>
            <a:ext cx="1587886" cy="1553956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7" name="Капля 16"/>
          <p:cNvSpPr/>
          <p:nvPr/>
        </p:nvSpPr>
        <p:spPr>
          <a:xfrm>
            <a:off x="3238501" y="4857750"/>
            <a:ext cx="1285875" cy="1214438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sz="1600" dirty="0">
                <a:solidFill>
                  <a:srgbClr val="FFFF00"/>
                </a:solidFill>
                <a:latin typeface="Constantia"/>
              </a:rPr>
              <a:t>»</a:t>
            </a: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1524000" y="214314"/>
            <a:ext cx="3995738" cy="928687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sz="4000" b="1" dirty="0">
                <a:solidFill>
                  <a:srgbClr val="60B5CC">
                    <a:lumMod val="50000"/>
                  </a:srgbClr>
                </a:solidFill>
                <a:latin typeface="Calibri"/>
              </a:rPr>
              <a:t>Формы работы</a:t>
            </a:r>
          </a:p>
        </p:txBody>
      </p:sp>
      <p:sp>
        <p:nvSpPr>
          <p:cNvPr id="22" name="Текст 2"/>
          <p:cNvSpPr txBox="1">
            <a:spLocks/>
          </p:cNvSpPr>
          <p:nvPr/>
        </p:nvSpPr>
        <p:spPr>
          <a:xfrm>
            <a:off x="5238750" y="3141664"/>
            <a:ext cx="1714500" cy="1216025"/>
          </a:xfrm>
          <a:prstGeom prst="rect">
            <a:avLst/>
          </a:prstGeom>
        </p:spPr>
        <p:txBody>
          <a:bodyPr/>
          <a:lstStyle/>
          <a:p>
            <a:pPr marL="274320" indent="-274320" algn="ctr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sz="4000" dirty="0">
                <a:solidFill>
                  <a:prstClr val="black"/>
                </a:solidFill>
                <a:latin typeface="Constantia"/>
              </a:rPr>
              <a:t> ТЦ  </a:t>
            </a:r>
          </a:p>
        </p:txBody>
      </p:sp>
      <p:sp>
        <p:nvSpPr>
          <p:cNvPr id="23" name="Текст 2"/>
          <p:cNvSpPr txBox="1">
            <a:spLocks/>
          </p:cNvSpPr>
          <p:nvPr/>
        </p:nvSpPr>
        <p:spPr>
          <a:xfrm>
            <a:off x="2652404" y="1233979"/>
            <a:ext cx="1738312" cy="885825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    Конкурсы, фестивали</a:t>
            </a: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2063751" y="3214688"/>
            <a:ext cx="1674813" cy="1071562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Школа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начинающих</a:t>
            </a:r>
          </a:p>
        </p:txBody>
      </p:sp>
      <p:sp>
        <p:nvSpPr>
          <p:cNvPr id="26" name="Текст 2"/>
          <p:cNvSpPr txBox="1">
            <a:spLocks/>
          </p:cNvSpPr>
          <p:nvPr/>
        </p:nvSpPr>
        <p:spPr>
          <a:xfrm>
            <a:off x="3238500" y="4929189"/>
            <a:ext cx="1214438" cy="1000125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endParaRPr lang="ru-RU" sz="1200" dirty="0">
              <a:solidFill>
                <a:srgbClr val="FFFF00"/>
              </a:solidFill>
              <a:latin typeface="Constantia"/>
            </a:endParaRPr>
          </a:p>
        </p:txBody>
      </p:sp>
      <p:sp>
        <p:nvSpPr>
          <p:cNvPr id="27" name="Текст 2"/>
          <p:cNvSpPr txBox="1">
            <a:spLocks/>
          </p:cNvSpPr>
          <p:nvPr/>
        </p:nvSpPr>
        <p:spPr>
          <a:xfrm>
            <a:off x="5005643" y="5152609"/>
            <a:ext cx="2447925" cy="1285875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sz="1200" dirty="0">
                <a:solidFill>
                  <a:srgbClr val="FFFF00"/>
                </a:solidFill>
                <a:latin typeface="Constantia"/>
              </a:rPr>
              <a:t>    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sz="1200" dirty="0">
                <a:solidFill>
                  <a:srgbClr val="FFFF00"/>
                </a:solidFill>
                <a:latin typeface="Constantia"/>
              </a:rPr>
              <a:t>        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srgbClr val="FFFF00"/>
                </a:solidFill>
                <a:latin typeface="Constantia"/>
              </a:rPr>
              <a:t>       </a:t>
            </a:r>
            <a:r>
              <a:rPr lang="ru-RU" b="1" dirty="0">
                <a:solidFill>
                  <a:prstClr val="black"/>
                </a:solidFill>
                <a:latin typeface="Constantia"/>
              </a:rPr>
              <a:t>Издательская деятельность.     связь со СМИ 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sz="1400" dirty="0">
                <a:solidFill>
                  <a:prstClr val="black"/>
                </a:solidFill>
                <a:latin typeface="Constantia"/>
              </a:rPr>
              <a:t>               </a:t>
            </a:r>
          </a:p>
        </p:txBody>
      </p:sp>
      <p:sp>
        <p:nvSpPr>
          <p:cNvPr id="28" name="Текст 2"/>
          <p:cNvSpPr txBox="1">
            <a:spLocks/>
          </p:cNvSpPr>
          <p:nvPr/>
        </p:nvSpPr>
        <p:spPr>
          <a:xfrm>
            <a:off x="5005643" y="-263"/>
            <a:ext cx="2009052" cy="1881352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sz="1200" dirty="0">
                <a:solidFill>
                  <a:srgbClr val="FFFF00"/>
                </a:solidFill>
                <a:latin typeface="Constantia"/>
              </a:rPr>
              <a:t>     </a:t>
            </a:r>
          </a:p>
          <a:p>
            <a:pPr algn="ctr">
              <a:buClr>
                <a:srgbClr val="E66C7D"/>
              </a:buClr>
              <a:buSzPct val="95000"/>
              <a:defRPr/>
            </a:pPr>
            <a:r>
              <a:rPr lang="ru-RU" sz="1200" dirty="0">
                <a:solidFill>
                  <a:prstClr val="black"/>
                </a:solidFill>
                <a:latin typeface="Constantia"/>
              </a:rPr>
              <a:t>      </a:t>
            </a:r>
            <a:r>
              <a:rPr lang="ru-RU" b="1" dirty="0">
                <a:solidFill>
                  <a:prstClr val="black"/>
                </a:solidFill>
                <a:latin typeface="Constantia"/>
              </a:rPr>
              <a:t>Мастерские</a:t>
            </a:r>
          </a:p>
          <a:p>
            <a:pPr algn="ctr"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   по изучению </a:t>
            </a:r>
          </a:p>
          <a:p>
            <a:pPr algn="ctr"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технологий, </a:t>
            </a:r>
          </a:p>
          <a:p>
            <a:pPr algn="ctr"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      методик, </a:t>
            </a:r>
          </a:p>
          <a:p>
            <a:pPr algn="ctr"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техник. </a:t>
            </a:r>
          </a:p>
        </p:txBody>
      </p:sp>
      <p:sp>
        <p:nvSpPr>
          <p:cNvPr id="29" name="Текст 2"/>
          <p:cNvSpPr txBox="1">
            <a:spLocks/>
          </p:cNvSpPr>
          <p:nvPr/>
        </p:nvSpPr>
        <p:spPr>
          <a:xfrm>
            <a:off x="7635876" y="1071563"/>
            <a:ext cx="1357313" cy="1071562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Круглый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стол по  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обмену 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опыта</a:t>
            </a:r>
          </a:p>
        </p:txBody>
      </p:sp>
      <p:sp>
        <p:nvSpPr>
          <p:cNvPr id="30" name="Текст 2"/>
          <p:cNvSpPr txBox="1">
            <a:spLocks/>
          </p:cNvSpPr>
          <p:nvPr/>
        </p:nvSpPr>
        <p:spPr>
          <a:xfrm>
            <a:off x="8372318" y="3090230"/>
            <a:ext cx="1873250" cy="1143000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     Мастер - классы</a:t>
            </a:r>
          </a:p>
        </p:txBody>
      </p:sp>
      <p:sp>
        <p:nvSpPr>
          <p:cNvPr id="31" name="Текст 2"/>
          <p:cNvSpPr txBox="1">
            <a:spLocks/>
          </p:cNvSpPr>
          <p:nvPr/>
        </p:nvSpPr>
        <p:spPr>
          <a:xfrm>
            <a:off x="7615348" y="5043818"/>
            <a:ext cx="2243138" cy="1357312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Творческие 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 группы по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созданию новых форм  </a:t>
            </a:r>
            <a:r>
              <a:rPr lang="ru-RU" b="1" dirty="0" err="1">
                <a:solidFill>
                  <a:prstClr val="black"/>
                </a:solidFill>
                <a:latin typeface="Constantia"/>
              </a:rPr>
              <a:t>пед.общения</a:t>
            </a:r>
            <a:endParaRPr lang="ru-RU" b="1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143251" y="4929188"/>
            <a:ext cx="1666875" cy="804862"/>
          </a:xfrm>
          <a:prstGeom prst="rect">
            <a:avLst/>
          </a:prstGeom>
        </p:spPr>
        <p:txBody>
          <a:bodyPr/>
          <a:lstStyle/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   Совет</a:t>
            </a:r>
          </a:p>
          <a:p>
            <a:pPr marL="274320" indent="-274320">
              <a:spcBef>
                <a:spcPct val="20000"/>
              </a:spcBef>
              <a:buClr>
                <a:srgbClr val="E66C7D"/>
              </a:buClr>
              <a:buSzPct val="95000"/>
              <a:defRPr/>
            </a:pPr>
            <a:r>
              <a:rPr lang="ru-RU" b="1" dirty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Constantia"/>
              </a:rPr>
              <a:t>«Знатоков</a:t>
            </a:r>
            <a:r>
              <a:rPr lang="ru-RU" b="1" dirty="0">
                <a:solidFill>
                  <a:prstClr val="black"/>
                </a:solidFill>
                <a:latin typeface="Constantia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30819777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2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Миссия</a:t>
            </a:r>
            <a:r>
              <a:rPr lang="ru-RU" sz="3200" dirty="0"/>
              <a:t>:</a:t>
            </a:r>
          </a:p>
          <a:p>
            <a:r>
              <a:rPr lang="ru-RU" sz="3200" dirty="0"/>
              <a:t>Способствовать обмену опытом педагогов с активной жизненной и социальной позицией, нестандартным мышлением, творческими подходом к обучению и воспитанию подрастающего </a:t>
            </a:r>
            <a:r>
              <a:rPr lang="ru-RU" sz="3200" dirty="0" smtClean="0"/>
              <a:t>поколения</a:t>
            </a:r>
          </a:p>
          <a:p>
            <a:endParaRPr lang="ru-RU" sz="3200" dirty="0" smtClean="0"/>
          </a:p>
          <a:p>
            <a:r>
              <a:rPr lang="ru-RU" sz="3200" dirty="0" smtClean="0"/>
              <a:t>Цель</a:t>
            </a:r>
            <a:r>
              <a:rPr lang="ru-RU" sz="3200" dirty="0"/>
              <a:t>:</a:t>
            </a:r>
          </a:p>
          <a:p>
            <a:r>
              <a:rPr lang="ru-RU" sz="3200" dirty="0" smtClean="0"/>
              <a:t>Создание </a:t>
            </a:r>
            <a:r>
              <a:rPr lang="ru-RU" sz="3200" dirty="0"/>
              <a:t>условий для достижения нового качества образования    через модернизацию учебно-воспитательного процесса путем развития профессионального мастерства </a:t>
            </a:r>
            <a:r>
              <a:rPr lang="ru-RU" sz="3200" dirty="0" smtClean="0"/>
              <a:t>педагогов предметной </a:t>
            </a:r>
            <a:r>
              <a:rPr lang="ru-RU" sz="3200" dirty="0"/>
              <a:t>области «Искусство</a:t>
            </a:r>
            <a:r>
              <a:rPr lang="ru-RU" sz="3200" dirty="0" smtClean="0"/>
              <a:t>» и </a:t>
            </a:r>
            <a:r>
              <a:rPr lang="ru-RU" sz="3200" dirty="0"/>
              <a:t>гуманитарных дисциплин</a:t>
            </a:r>
            <a:r>
              <a:rPr lang="ru-RU" sz="3200" dirty="0" smtClean="0"/>
              <a:t>, </a:t>
            </a:r>
            <a:r>
              <a:rPr lang="ru-RU" sz="3200" dirty="0"/>
              <a:t>их творческих способностей, позволяющих эффективно осуществлять педагогическую деятельность в изменяющихся условиях и применительно к различным ситуациям.</a:t>
            </a:r>
          </a:p>
        </p:txBody>
      </p:sp>
    </p:spTree>
    <p:extLst>
      <p:ext uri="{BB962C8B-B14F-4D97-AF65-F5344CB8AC3E}">
        <p14:creationId xmlns:p14="http://schemas.microsoft.com/office/powerpoint/2010/main" val="246539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</a:t>
            </a:r>
            <a:r>
              <a:rPr lang="ru-RU" sz="3600" dirty="0" smtClean="0"/>
              <a:t>руглогодичный Марафон педагогических и методических событий и детских образовательных игр «Культурологический форум» имени В.И. Говориной планируется и проводится в трёх взаимодополняющих друг друга направлениях:</a:t>
            </a:r>
          </a:p>
          <a:p>
            <a:r>
              <a:rPr lang="ru-RU" sz="3600" dirty="0" smtClean="0"/>
              <a:t>•	</a:t>
            </a:r>
            <a:r>
              <a:rPr lang="ru-RU" sz="3200" dirty="0" smtClean="0"/>
              <a:t>Детские образовательные игры (online, очно, заочно (с фото, видео подтверждением);</a:t>
            </a:r>
          </a:p>
          <a:p>
            <a:r>
              <a:rPr lang="ru-RU" sz="3200" dirty="0" smtClean="0"/>
              <a:t>•	Конкурсное педагогическое движение - конкурс педагогического мастерства «Культурологический форум» (</a:t>
            </a:r>
            <a:r>
              <a:rPr lang="ru-RU" sz="3200" dirty="0" err="1" smtClean="0"/>
              <a:t>online+очно</a:t>
            </a:r>
            <a:r>
              <a:rPr lang="ru-RU" sz="3200" dirty="0" smtClean="0"/>
              <a:t>);</a:t>
            </a:r>
          </a:p>
          <a:p>
            <a:r>
              <a:rPr lang="ru-RU" sz="3200" dirty="0" smtClean="0"/>
              <a:t>•	Методические события:</a:t>
            </a:r>
          </a:p>
          <a:p>
            <a:r>
              <a:rPr lang="ru-RU" sz="3200" dirty="0" smtClean="0"/>
              <a:t>- Школа семинаров и мастер-классов «Мастера говорят», </a:t>
            </a:r>
          </a:p>
          <a:p>
            <a:r>
              <a:rPr lang="ru-RU" sz="3200" dirty="0" smtClean="0"/>
              <a:t>- Круглый стол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6522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0311" y="0"/>
            <a:ext cx="5959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Детские образовательные игры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39" y="1349608"/>
            <a:ext cx="4709927" cy="35324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7927" y="584775"/>
            <a:ext cx="97769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Муниципальная детская образовательная музыкальная игра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«Хоровичок» </a:t>
            </a:r>
            <a:r>
              <a:rPr lang="ru-RU" sz="2800" dirty="0" smtClean="0"/>
              <a:t>(очно)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60275" y="2267898"/>
            <a:ext cx="6705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Цель:</a:t>
            </a:r>
          </a:p>
          <a:p>
            <a:r>
              <a:rPr lang="ru-RU" sz="2400" dirty="0" smtClean="0"/>
              <a:t>Формирование позитивной, созидательной, творческой личности, ориентированной на успех</a:t>
            </a:r>
          </a:p>
          <a:p>
            <a:endParaRPr lang="ru-RU" sz="2400" dirty="0" smtClean="0"/>
          </a:p>
          <a:p>
            <a:r>
              <a:rPr lang="ru-RU" sz="2400" dirty="0" smtClean="0"/>
              <a:t>Задачи:</a:t>
            </a:r>
          </a:p>
          <a:p>
            <a:r>
              <a:rPr lang="ru-RU" sz="2400" dirty="0" smtClean="0"/>
              <a:t>•Формировать патриотические чувства к Родине</a:t>
            </a:r>
          </a:p>
          <a:p>
            <a:r>
              <a:rPr lang="ru-RU" sz="2400" dirty="0" smtClean="0"/>
              <a:t>•Возрождение, сохранение, развитие хорового исполнительства</a:t>
            </a:r>
          </a:p>
          <a:p>
            <a:r>
              <a:rPr lang="ru-RU" sz="2400" dirty="0" smtClean="0"/>
              <a:t>•Создавать условия для повышения самооценки. Формировать у ребёнка уверенность в своих силах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0207" y="4919008"/>
            <a:ext cx="51500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Миссия:</a:t>
            </a:r>
          </a:p>
          <a:p>
            <a:r>
              <a:rPr lang="ru-RU" sz="2400" dirty="0"/>
              <a:t>«Создание условий для духовно – нравственного и патриотического воспитания подрастающего поколения».</a:t>
            </a:r>
          </a:p>
        </p:txBody>
      </p:sp>
    </p:spTree>
    <p:extLst>
      <p:ext uri="{BB962C8B-B14F-4D97-AF65-F5344CB8AC3E}">
        <p14:creationId xmlns:p14="http://schemas.microsoft.com/office/powerpoint/2010/main" val="56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3449</Words>
  <Application>Microsoft Office PowerPoint</Application>
  <PresentationFormat>Широкоэкранный</PresentationFormat>
  <Paragraphs>390</Paragraphs>
  <Slides>27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Constantia</vt:lpstr>
      <vt:lpstr>Symbol</vt:lpstr>
      <vt:lpstr>Times New Roman</vt:lpstr>
      <vt:lpstr>Wingdings 2</vt:lpstr>
      <vt:lpstr>Тема Office</vt:lpstr>
      <vt:lpstr>1_Тема Office</vt:lpstr>
      <vt:lpstr>Презентация PowerPoint</vt:lpstr>
      <vt:lpstr>Цель проекта: </vt:lpstr>
      <vt:lpstr>Презентация PowerPoint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63</cp:revision>
  <dcterms:created xsi:type="dcterms:W3CDTF">2026-08-06T02:25:25Z</dcterms:created>
  <dcterms:modified xsi:type="dcterms:W3CDTF">2026-08-11T05:23:15Z</dcterms:modified>
</cp:coreProperties>
</file>